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65_E68313EC.xml" ContentType="application/vnd.ms-powerpoint.comments+xml"/>
  <Override PartName="/ppt/comments/modernComment_15B_A9327332.xml" ContentType="application/vnd.ms-powerpoint.comments+xml"/>
  <Override PartName="/ppt/comments/modernComment_15D_54072EA8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5" r:id="rId4"/>
  </p:sldMasterIdLst>
  <p:notesMasterIdLst>
    <p:notesMasterId r:id="rId30"/>
  </p:notesMasterIdLst>
  <p:sldIdLst>
    <p:sldId id="345" r:id="rId5"/>
    <p:sldId id="358" r:id="rId6"/>
    <p:sldId id="368" r:id="rId7"/>
    <p:sldId id="365" r:id="rId8"/>
    <p:sldId id="384" r:id="rId9"/>
    <p:sldId id="362" r:id="rId10"/>
    <p:sldId id="389" r:id="rId11"/>
    <p:sldId id="390" r:id="rId12"/>
    <p:sldId id="392" r:id="rId13"/>
    <p:sldId id="357" r:id="rId14"/>
    <p:sldId id="347" r:id="rId15"/>
    <p:sldId id="394" r:id="rId16"/>
    <p:sldId id="393" r:id="rId17"/>
    <p:sldId id="396" r:id="rId18"/>
    <p:sldId id="349" r:id="rId19"/>
    <p:sldId id="397" r:id="rId20"/>
    <p:sldId id="398" r:id="rId21"/>
    <p:sldId id="376" r:id="rId22"/>
    <p:sldId id="360" r:id="rId23"/>
    <p:sldId id="351" r:id="rId24"/>
    <p:sldId id="352" r:id="rId25"/>
    <p:sldId id="353" r:id="rId26"/>
    <p:sldId id="367" r:id="rId27"/>
    <p:sldId id="399" r:id="rId28"/>
    <p:sldId id="400" r:id="rId2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523DD7-1532-43B0-F4CF-D95E92D831F3}" name="Rakesh, Leela" initials="LR" userId="S::rakes1l@cmich.edu::0b33ab9f-a318-4c71-ba14-62bbfe947ab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B44C"/>
    <a:srgbClr val="4866B7"/>
    <a:srgbClr val="703FA0"/>
    <a:srgbClr val="AD2B2A"/>
    <a:srgbClr val="03BAFD"/>
    <a:srgbClr val="41B65D"/>
    <a:srgbClr val="9E814A"/>
    <a:srgbClr val="4867B7"/>
    <a:srgbClr val="2D46B1"/>
    <a:srgbClr val="703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39" d="100"/>
          <a:sy n="39" d="100"/>
        </p:scale>
        <p:origin x="128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omments/modernComment_15B_A932733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5D29355-5FA3-4937-BCA2-8FF136FA7596}" authorId="{4C523DD7-1532-43B0-F4CF-D95E92D831F3}" created="2026-07-09T20:12:29.59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838655794" sldId="347"/>
      <ac:spMk id="2" creationId="{F146324D-0A27-BA97-8E25-9A439732D060}"/>
      <ac:txMk cp="213" len="86">
        <ac:context len="492" hash="830825058"/>
      </ac:txMk>
    </ac:txMkLst>
    <p188:pos x="13352990" y="6371236"/>
    <p188:txBody>
      <a:bodyPr/>
      <a:lstStyle/>
      <a:p>
        <a:r>
          <a:rPr lang="en-US"/>
          <a:t>Mean square dis[lacement- einstei’s equation- look into it- Tw</a:t>
        </a:r>
      </a:p>
    </p188:txBody>
  </p188:cm>
  <p188:cm id="{49406614-1DA3-4E45-8502-421A7FD84E4B}" authorId="{4C523DD7-1532-43B0-F4CF-D95E92D831F3}" created="2026-07-09T20:19:04.57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38655794" sldId="347"/>
      <ac:spMk id="2" creationId="{F146324D-0A27-BA97-8E25-9A439732D060}"/>
    </ac:deMkLst>
    <p188:txBody>
      <a:bodyPr/>
      <a:lstStyle/>
      <a:p>
        <a:r>
          <a:rPr lang="en-US"/>
          <a:t>Karakus, Rakesh et al., 2025, Royal society of Chemistry-Cover Page </a:t>
        </a:r>
      </a:p>
    </p188:txBody>
  </p188:cm>
</p188:cmLst>
</file>

<file path=ppt/comments/modernComment_15D_54072EA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5C4687C-EEBC-49AF-97AC-BE193D213CAD}" authorId="{4C523DD7-1532-43B0-F4CF-D95E92D831F3}" created="2026-07-09T20:56:26.275">
    <pc:sldMkLst xmlns:pc="http://schemas.microsoft.com/office/powerpoint/2013/main/command">
      <pc:docMk/>
      <pc:sldMk cId="1409756840" sldId="349"/>
    </pc:sldMkLst>
    <p188:txBody>
      <a:bodyPr/>
      <a:lstStyle/>
      <a:p>
        <a:r>
          <a:rPr lang="en-US"/>
          <a:t>Add the graphs</a:t>
        </a:r>
      </a:p>
    </p188:txBody>
  </p188:cm>
</p188:cmLst>
</file>

<file path=ppt/comments/modernComment_165_E68313E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9A69B7B-8B7E-4B1D-9A09-259E09C66378}" authorId="{4C523DD7-1532-43B0-F4CF-D95E92D831F3}" created="2026-07-09T19:30:22.454">
    <pc:sldMkLst xmlns:pc="http://schemas.microsoft.com/office/powerpoint/2013/main/command">
      <pc:docMk/>
      <pc:sldMk cId="1655826431" sldId="357"/>
    </pc:sldMkLst>
    <p188:txBody>
      <a:bodyPr/>
      <a:lstStyle/>
      <a:p>
        <a:r>
          <a:rPr lang="en-US"/>
          <a:t>8 repeat unit- 5 branches- just explain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20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T</a:t>
            </a:r>
            <a:r>
              <a:rPr lang="en-US" b="1" dirty="0"/>
              <a:t>ake-Home Message</a:t>
            </a: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b="1" dirty="0"/>
              <a:t>Simulation guides experiments by identifying the most promising polymer designs.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830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pen &amp; New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83724233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46260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Open &amp; New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62786962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wer &amp; Mo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338547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421539948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4110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>
          <p15:clr>
            <a:srgbClr val="FBAE40"/>
          </p15:clr>
        </p15:guide>
        <p15:guide id="3" orient="horz" pos="4420">
          <p15:clr>
            <a:srgbClr val="FBAE40"/>
          </p15:clr>
        </p15:guide>
        <p15:guide id="4" pos="1509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pen &amp; New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647825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pen &amp; New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65979420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odeling, Simulation, Prototyping, And Va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502809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>
          <p15:clr>
            <a:srgbClr val="FBAE40"/>
          </p15:clr>
        </p15:guide>
        <p15:guide id="3" orient="horz" pos="4420">
          <p15:clr>
            <a:srgbClr val="FBAE40"/>
          </p15:clr>
        </p15:guide>
        <p15:guide id="4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Open &amp; New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61625078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odular Open Systems Appro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378849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Open &amp; New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601026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gital Engineering / Systems Engine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495580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Open &amp; New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52477059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78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65" r:id="rId13"/>
    <p:sldLayoutId id="2147483766" r:id="rId14"/>
    <p:sldLayoutId id="2147483709" r:id="rId15"/>
    <p:sldLayoutId id="2147483703" r:id="rId16"/>
    <p:sldLayoutId id="2147483711" r:id="rId17"/>
    <p:sldLayoutId id="2147483705" r:id="rId18"/>
    <p:sldLayoutId id="2147483712" r:id="rId19"/>
    <p:sldLayoutId id="2147483706" r:id="rId20"/>
    <p:sldLayoutId id="2147483713" r:id="rId21"/>
    <p:sldLayoutId id="2147483707" r:id="rId22"/>
    <p:sldLayoutId id="2147483714" r:id="rId23"/>
    <p:sldLayoutId id="2147483708" r:id="rId2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microsoft.com/office/2018/10/relationships/comments" Target="../comments/modernComment_165_E68313EC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8/10/relationships/comments" Target="../comments/modernComment_15B_A932733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8/10/relationships/comments" Target="../comments/modernComment_15D_54072EA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rakes1L@cmich.edu" TargetMode="External"/><Relationship Id="rId2" Type="http://schemas.openxmlformats.org/officeDocument/2006/relationships/hyperlink" Target="mailto:rakes1l@cmich.edu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4E5832-C99B-B4EA-A604-425C75720F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5234" y="4416598"/>
            <a:ext cx="19594513" cy="6012917"/>
          </a:xfrm>
        </p:spPr>
        <p:txBody>
          <a:bodyPr lIns="0" tIns="0" rIns="0" bIns="0" anchor="t"/>
          <a:lstStyle/>
          <a:p>
            <a:r>
              <a:rPr lang="en-US" b="1" u="sng" dirty="0">
                <a:latin typeface="Arial"/>
                <a:ea typeface="Roboto Light"/>
                <a:cs typeface="Arial"/>
              </a:rPr>
              <a:t>Twaha Alim</a:t>
            </a:r>
            <a:r>
              <a:rPr lang="en-US" dirty="0">
                <a:latin typeface="Arial"/>
                <a:ea typeface="Roboto Light"/>
                <a:cs typeface="Arial"/>
              </a:rPr>
              <a:t>, </a:t>
            </a:r>
            <a:r>
              <a:rPr lang="en-GB" dirty="0">
                <a:latin typeface="Arial"/>
                <a:ea typeface="Roboto Light"/>
                <a:cs typeface="Arial"/>
              </a:rPr>
              <a:t>S</a:t>
            </a:r>
            <a:r>
              <a:rPr lang="en-US" dirty="0" err="1">
                <a:latin typeface="Arial"/>
                <a:ea typeface="Roboto Light"/>
                <a:cs typeface="Arial"/>
              </a:rPr>
              <a:t>ujith</a:t>
            </a:r>
            <a:r>
              <a:rPr lang="en-US" dirty="0">
                <a:latin typeface="Arial"/>
                <a:ea typeface="Roboto Light"/>
                <a:cs typeface="Arial"/>
              </a:rPr>
              <a:t> Ganta, Axel Mellinger, </a:t>
            </a:r>
            <a:r>
              <a:rPr lang="en-US" dirty="0" err="1">
                <a:latin typeface="Arial"/>
                <a:ea typeface="Roboto Light"/>
                <a:cs typeface="Arial"/>
              </a:rPr>
              <a:t>Ph.D</a:t>
            </a:r>
            <a:r>
              <a:rPr lang="en-US" dirty="0">
                <a:latin typeface="Arial"/>
                <a:ea typeface="Roboto Light"/>
                <a:cs typeface="Arial"/>
              </a:rPr>
              <a:t>, Anja Mueller, </a:t>
            </a:r>
            <a:r>
              <a:rPr lang="en-US" dirty="0" err="1">
                <a:latin typeface="Arial"/>
                <a:ea typeface="Roboto Light"/>
                <a:cs typeface="Arial"/>
              </a:rPr>
              <a:t>Ph.D</a:t>
            </a:r>
            <a:r>
              <a:rPr lang="en-US" dirty="0">
                <a:latin typeface="Arial"/>
                <a:ea typeface="Roboto Light"/>
                <a:cs typeface="Arial"/>
              </a:rPr>
              <a:t>, Leela Rakesh, </a:t>
            </a:r>
            <a:r>
              <a:rPr lang="en-US" dirty="0" err="1">
                <a:latin typeface="Arial"/>
                <a:ea typeface="Roboto Light"/>
                <a:cs typeface="Arial"/>
              </a:rPr>
              <a:t>Ph.D</a:t>
            </a:r>
            <a:r>
              <a:rPr lang="en-US" dirty="0">
                <a:latin typeface="Arial"/>
                <a:ea typeface="Roboto Light"/>
                <a:cs typeface="Arial"/>
              </a:rPr>
              <a:t>*, Tallia Sebastian, </a:t>
            </a:r>
            <a:r>
              <a:rPr lang="en-US" dirty="0" err="1">
                <a:latin typeface="Arial"/>
                <a:ea typeface="Roboto Light"/>
                <a:cs typeface="Arial"/>
              </a:rPr>
              <a:t>Ph,D</a:t>
            </a:r>
            <a:r>
              <a:rPr lang="en-US" dirty="0">
                <a:latin typeface="Arial"/>
                <a:ea typeface="Roboto Light"/>
                <a:cs typeface="Arial"/>
              </a:rPr>
              <a:t>.</a:t>
            </a:r>
          </a:p>
          <a:p>
            <a:r>
              <a:rPr lang="en-US" dirty="0">
                <a:latin typeface="Arial"/>
                <a:ea typeface="Roboto Light"/>
                <a:cs typeface="Arial"/>
              </a:rPr>
              <a:t>*Contact e-mail</a:t>
            </a:r>
            <a:r>
              <a:rPr lang="en-US" dirty="0">
                <a:latin typeface="Arial"/>
                <a:ea typeface="Roboto Light"/>
                <a:cs typeface="Arial"/>
                <a:sym typeface="Wingdings" panose="05000000000000000000" pitchFamily="2" charset="2"/>
              </a:rPr>
              <a:t></a:t>
            </a:r>
            <a:r>
              <a:rPr lang="en-US" dirty="0">
                <a:latin typeface="Arial"/>
                <a:ea typeface="Roboto Light"/>
                <a:cs typeface="Arial"/>
              </a:rPr>
              <a:t>rakes1l@cmich.edu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958D8-F5BC-62A7-3AE8-D74845B88B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6181" y="1938948"/>
            <a:ext cx="23650915" cy="2127726"/>
          </a:xfrm>
        </p:spPr>
        <p:txBody>
          <a:bodyPr/>
          <a:lstStyle/>
          <a:p>
            <a:r>
              <a:rPr lang="en-US" sz="6000" dirty="0"/>
              <a:t>ATOMISTIC MOLECULAR DYNAMICS STUDY OF LINEAR AND BRANCHED IMIDAZOLE-FUNCTIONALIZED POLYMERS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FAB065E-FB75-C015-6D36-9165FECF0068}"/>
              </a:ext>
            </a:extLst>
          </p:cNvPr>
          <p:cNvSpPr txBox="1">
            <a:spLocks/>
          </p:cNvSpPr>
          <p:nvPr/>
        </p:nvSpPr>
        <p:spPr>
          <a:xfrm>
            <a:off x="3684031" y="12429234"/>
            <a:ext cx="7201087" cy="67299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228395839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510F94-2BF4-B2CD-72F9-1C5A9D045B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4858" y="2367040"/>
            <a:ext cx="15820306" cy="10004425"/>
          </a:xfrm>
        </p:spPr>
        <p:txBody>
          <a:bodyPr/>
          <a:lstStyle/>
          <a:p>
            <a:pPr>
              <a:buNone/>
            </a:pPr>
            <a:r>
              <a:rPr lang="en-US" b="1" dirty="0"/>
              <a:t>Three Polymer Architectures with Increasing Structural Complexity</a:t>
            </a:r>
          </a:p>
          <a:p>
            <a:pPr>
              <a:buNone/>
            </a:pPr>
            <a:r>
              <a:rPr lang="en-US" dirty="0"/>
              <a:t>8L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Linear polymer</a:t>
            </a:r>
          </a:p>
          <a:p>
            <a:pPr>
              <a:buNone/>
            </a:pPr>
            <a:r>
              <a:rPr lang="en-US" dirty="0"/>
              <a:t>8L4B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Linear polymer with four branches</a:t>
            </a:r>
          </a:p>
          <a:p>
            <a:pPr>
              <a:buNone/>
            </a:pPr>
            <a:r>
              <a:rPr lang="en-US" dirty="0"/>
              <a:t>8L4B-4Iz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Branched polymer functionalized with imidazole groups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7D5B9F-1B5B-4497-80A5-FE13C294AA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7652" y="303077"/>
            <a:ext cx="13847127" cy="1857155"/>
          </a:xfrm>
        </p:spPr>
        <p:txBody>
          <a:bodyPr>
            <a:normAutofit/>
          </a:bodyPr>
          <a:lstStyle/>
          <a:p>
            <a:r>
              <a:rPr lang="en-US" dirty="0"/>
              <a:t>Polymer Systems Investigated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86B8B2-E910-4454-B73B-C0B729675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3626" y="9007069"/>
            <a:ext cx="7221416" cy="27767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4DE244-5215-3B8D-77C0-F58FF2793C3D}"/>
              </a:ext>
            </a:extLst>
          </p:cNvPr>
          <p:cNvSpPr txBox="1"/>
          <p:nvPr/>
        </p:nvSpPr>
        <p:spPr>
          <a:xfrm>
            <a:off x="15618990" y="7653343"/>
            <a:ext cx="7837357" cy="1661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defTabSz="914400" hangingPunct="1"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Molecular structure of the unoptimized 8L4B polymer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87E1C-FDB7-20DB-E588-3C7F7895D1C3}"/>
              </a:ext>
            </a:extLst>
          </p:cNvPr>
          <p:cNvSpPr txBox="1"/>
          <p:nvPr/>
        </p:nvSpPr>
        <p:spPr>
          <a:xfrm>
            <a:off x="15618990" y="11783809"/>
            <a:ext cx="7221416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91440" algn="l">
              <a:buNone/>
            </a:pPr>
            <a:r>
              <a:rPr lang="en-US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2c:</a:t>
            </a:r>
            <a:r>
              <a:rPr lang="en-US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Optimized structure of the 8L4B-4Iz polymer.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584AC3-73DF-533A-3A62-52CB6A3F022D}"/>
              </a:ext>
            </a:extLst>
          </p:cNvPr>
          <p:cNvSpPr txBox="1"/>
          <p:nvPr/>
        </p:nvSpPr>
        <p:spPr>
          <a:xfrm>
            <a:off x="1158072" y="8689911"/>
            <a:ext cx="11887200" cy="3057247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Key Message</a:t>
            </a:r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Only the architecture changes, allowing direct comparison of structure-property relationships</a:t>
            </a:r>
            <a:endParaRPr kumimoji="0" lang="en-US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A3E132-521B-66FB-FE6F-0A8557D83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103786" y="1909352"/>
            <a:ext cx="9380792" cy="19624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A2E3A4-2A6F-7DDC-6C61-7D8287AAFBE0}"/>
              </a:ext>
            </a:extLst>
          </p:cNvPr>
          <p:cNvSpPr txBox="1"/>
          <p:nvPr/>
        </p:nvSpPr>
        <p:spPr>
          <a:xfrm>
            <a:off x="15103786" y="3745885"/>
            <a:ext cx="9037724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defTabSz="914400" hangingPunct="1"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Figure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Molecular structure of the </a:t>
            </a:r>
          </a:p>
          <a:p>
            <a:pPr algn="l" defTabSz="914400" hangingPunct="1"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unoptimized 8L polymer.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4FA012-2AB0-EFAD-730A-E3B984AF8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75319" y="5377736"/>
            <a:ext cx="9037725" cy="19915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5AC151-2B4D-B4DC-B389-294B78DDFE4F}"/>
              </a:ext>
            </a:extLst>
          </p:cNvPr>
          <p:cNvSpPr txBox="1"/>
          <p:nvPr/>
        </p:nvSpPr>
        <p:spPr>
          <a:xfrm>
            <a:off x="-231368" y="12368282"/>
            <a:ext cx="6845111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38673499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7" grpId="0"/>
      <p:bldP spid="11" grpId="0"/>
      <p:bldP spid="12" grpId="0" animBg="1"/>
      <p:bldP spid="9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46324D-0A27-BA97-8E25-9A439732D0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9541" y="2259874"/>
            <a:ext cx="14953051" cy="10590539"/>
          </a:xfrm>
        </p:spPr>
        <p:txBody>
          <a:bodyPr>
            <a:normAutofit fontScale="92500" lnSpcReduction="20000"/>
          </a:bodyPr>
          <a:lstStyle/>
          <a:p>
            <a:r>
              <a:rPr lang="en-US" sz="5800" b="1" dirty="0"/>
              <a:t>When Does the Polymer Become Mobile?</a:t>
            </a:r>
            <a:endParaRPr lang="en-US" sz="6000" b="1" dirty="0"/>
          </a:p>
          <a:p>
            <a:r>
              <a:rPr lang="en-US" sz="6000" b="1" dirty="0"/>
              <a:t>At low temperature</a:t>
            </a:r>
          </a:p>
          <a:p>
            <a:r>
              <a:rPr lang="en-US" sz="5200" dirty="0"/>
              <a:t>Rigid, glassy polymer</a:t>
            </a:r>
          </a:p>
          <a:p>
            <a:endParaRPr lang="en-US" sz="5200" dirty="0"/>
          </a:p>
          <a:p>
            <a:r>
              <a:rPr lang="en-US" sz="6000" b="1" dirty="0"/>
              <a:t>At high temperature</a:t>
            </a:r>
          </a:p>
          <a:p>
            <a:r>
              <a:rPr lang="en-US" sz="5200" dirty="0"/>
              <a:t>Flexible polymer chains</a:t>
            </a:r>
          </a:p>
          <a:p>
            <a:endParaRPr lang="en-US" sz="4300" dirty="0"/>
          </a:p>
          <a:p>
            <a:r>
              <a:rPr lang="en-US" sz="5600" b="1" dirty="0" err="1"/>
              <a:t>Tg</a:t>
            </a:r>
            <a:r>
              <a:rPr lang="en-US" sz="5600" b="1" dirty="0"/>
              <a:t> from Mean Square Displacement (MSD)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200" dirty="0"/>
              <a:t>Mean squared displacement measures atomic motion.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200" dirty="0"/>
              <a:t>Relaxation time identifies the glass transition more reliably than volume measurements (</a:t>
            </a:r>
            <a:r>
              <a:rPr lang="en-US" sz="5200" dirty="0" err="1"/>
              <a:t>Karakaus</a:t>
            </a:r>
            <a:r>
              <a:rPr lang="en-US" sz="5200" dirty="0"/>
              <a:t> et al., 2026)</a:t>
            </a:r>
          </a:p>
          <a:p>
            <a:pPr marL="685800" indent="-685800"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5200" dirty="0">
                <a:solidFill>
                  <a:srgbClr val="000000"/>
                </a:solidFill>
                <a:ea typeface="Calibri" pitchFamily="34" charset="-122"/>
              </a:rPr>
              <a:t>The diffusion coefficient is extracted from the slope of MSD at long times</a:t>
            </a:r>
            <a:endParaRPr lang="en-US" sz="5200" dirty="0"/>
          </a:p>
          <a:p>
            <a:pPr marL="685800" indent="-685800"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5200" dirty="0">
                <a:solidFill>
                  <a:srgbClr val="000000"/>
                </a:solidFill>
                <a:ea typeface="Calibri" pitchFamily="34" charset="-122"/>
              </a:rPr>
              <a:t>Plotting relaxation time against inverse temperature reveals a sharp change in slope at Tg</a:t>
            </a:r>
            <a:endParaRPr lang="en-US" sz="5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868A0-996D-4938-2907-9A44477991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9541" y="303077"/>
            <a:ext cx="14726653" cy="1956797"/>
          </a:xfrm>
        </p:spPr>
        <p:txBody>
          <a:bodyPr>
            <a:normAutofit fontScale="77500" lnSpcReduction="20000"/>
          </a:bodyPr>
          <a:lstStyle/>
          <a:p>
            <a:r>
              <a:rPr lang="en-US" sz="9300" dirty="0"/>
              <a:t>Results </a:t>
            </a:r>
            <a:r>
              <a:rPr lang="en-US" sz="9600" dirty="0"/>
              <a:t>– </a:t>
            </a:r>
            <a:r>
              <a:rPr lang="en-US" sz="9300" dirty="0"/>
              <a:t>Glass Transition Temperature (Tg)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79D53-34C2-3D17-186E-ECB6703B0677}"/>
              </a:ext>
            </a:extLst>
          </p:cNvPr>
          <p:cNvSpPr txBox="1"/>
          <p:nvPr/>
        </p:nvSpPr>
        <p:spPr>
          <a:xfrm>
            <a:off x="1112378" y="11821568"/>
            <a:ext cx="11627771" cy="636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55D5D1-E2ED-8D76-B251-BB86F4BB0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1129" y="2550695"/>
            <a:ext cx="7456989" cy="59567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50E425-A813-AD99-FA09-480D6F3716AC}"/>
              </a:ext>
            </a:extLst>
          </p:cNvPr>
          <p:cNvSpPr txBox="1"/>
          <p:nvPr/>
        </p:nvSpPr>
        <p:spPr>
          <a:xfrm>
            <a:off x="15322592" y="8937605"/>
            <a:ext cx="9094065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Figure 3: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Optimized structure of the </a:t>
            </a:r>
            <a:r>
              <a:rPr kumimoji="0" lang="en-US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8L4B-4Iz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polymer (amorphous cell) following energy minimization.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5E0AC0-9CCC-DFDD-B59A-1E16EB118F40}"/>
              </a:ext>
            </a:extLst>
          </p:cNvPr>
          <p:cNvSpPr txBox="1"/>
          <p:nvPr/>
        </p:nvSpPr>
        <p:spPr>
          <a:xfrm>
            <a:off x="528567" y="12458326"/>
            <a:ext cx="19679478" cy="4873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Karakus, K.; Ginzburg, V. V.;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Promislow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K.; Rakesh, L. </a:t>
            </a:r>
            <a:r>
              <a:rPr lang="en-US" sz="2500" i="1" dirty="0">
                <a:latin typeface="Arial" panose="020B0604020202020204" pitchFamily="34" charset="0"/>
                <a:cs typeface="Arial" panose="020B0604020202020204" pitchFamily="34" charset="0"/>
              </a:rPr>
              <a:t>J. Non-</a:t>
            </a:r>
            <a:r>
              <a:rPr lang="en-US" sz="2500" i="1" dirty="0" err="1">
                <a:latin typeface="Arial" panose="020B0604020202020204" pitchFamily="34" charset="0"/>
                <a:cs typeface="Arial" panose="020B0604020202020204" pitchFamily="34" charset="0"/>
              </a:rPr>
              <a:t>Cryst</a:t>
            </a:r>
            <a:r>
              <a:rPr lang="en-US" sz="2500" i="1" dirty="0">
                <a:latin typeface="Arial" panose="020B0604020202020204" pitchFamily="34" charset="0"/>
                <a:cs typeface="Arial" panose="020B0604020202020204" pitchFamily="34" charset="0"/>
              </a:rPr>
              <a:t>. Solids,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i="1" dirty="0">
                <a:latin typeface="Arial" panose="020B0604020202020204" pitchFamily="34" charset="0"/>
                <a:cs typeface="Arial" panose="020B0604020202020204" pitchFamily="34" charset="0"/>
              </a:rPr>
              <a:t>672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123800</a:t>
            </a:r>
            <a:endParaRPr kumimoji="0" lang="en-US" sz="2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27E596-25A3-D34C-E3DF-2C31C7CB9547}"/>
              </a:ext>
            </a:extLst>
          </p:cNvPr>
          <p:cNvSpPr txBox="1"/>
          <p:nvPr/>
        </p:nvSpPr>
        <p:spPr>
          <a:xfrm>
            <a:off x="17962323" y="12165938"/>
            <a:ext cx="642167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28386557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/>
      <p:bldP spid="5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3E55C2-6B29-BDEB-15D4-7ECF52D2D6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91" y="1200466"/>
            <a:ext cx="13941809" cy="10974833"/>
          </a:xfrm>
        </p:spPr>
        <p:txBody>
          <a:bodyPr/>
          <a:lstStyle/>
          <a:p>
            <a:r>
              <a:rPr lang="en-US" b="1" dirty="0"/>
              <a:t>Effect of Branching and Functionalization on </a:t>
            </a:r>
            <a:r>
              <a:rPr lang="en-US" b="1" dirty="0" err="1"/>
              <a:t>Tg</a:t>
            </a:r>
            <a:endParaRPr lang="en-US" b="1" dirty="0"/>
          </a:p>
          <a:p>
            <a:pPr>
              <a:spcAft>
                <a:spcPts val="400"/>
              </a:spcAft>
            </a:pPr>
            <a:r>
              <a:rPr lang="en-US" b="1" dirty="0">
                <a:solidFill>
                  <a:srgbClr val="000000"/>
                </a:solidFill>
                <a:ea typeface="Arial" pitchFamily="34" charset="-122"/>
              </a:rPr>
              <a:t>8L (linear polymer)</a:t>
            </a:r>
            <a:endParaRPr lang="en-US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ea typeface="Arial" pitchFamily="34" charset="-122"/>
              </a:rPr>
              <a:t> Highest </a:t>
            </a:r>
            <a:r>
              <a:rPr lang="en-US" dirty="0" err="1">
                <a:solidFill>
                  <a:srgbClr val="000000"/>
                </a:solidFill>
                <a:ea typeface="Arial" pitchFamily="34" charset="-122"/>
              </a:rPr>
              <a:t>Tg</a:t>
            </a:r>
            <a:r>
              <a:rPr lang="en-US" dirty="0">
                <a:solidFill>
                  <a:srgbClr val="000000"/>
                </a:solidFill>
                <a:ea typeface="Arial" pitchFamily="34" charset="-122"/>
              </a:rPr>
              <a:t> (~500 K).</a:t>
            </a:r>
            <a:endParaRPr lang="en-US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ea typeface="Arial" pitchFamily="34" charset="-122"/>
              </a:rPr>
              <a:t> Rigid backbone and efficient chain packing restrict segmental motion.</a:t>
            </a:r>
            <a:endParaRPr lang="en-US" dirty="0"/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b="1" dirty="0">
                <a:solidFill>
                  <a:srgbClr val="000000"/>
                </a:solidFill>
                <a:ea typeface="Arial" pitchFamily="34" charset="-122"/>
              </a:rPr>
              <a:t>8L4B (branched polymer)</a:t>
            </a:r>
            <a:endParaRPr lang="en-US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ea typeface="Arial" pitchFamily="34" charset="-122"/>
              </a:rPr>
              <a:t> Lower </a:t>
            </a:r>
            <a:r>
              <a:rPr lang="en-US" dirty="0" err="1">
                <a:solidFill>
                  <a:srgbClr val="000000"/>
                </a:solidFill>
                <a:ea typeface="Arial" pitchFamily="34" charset="-122"/>
              </a:rPr>
              <a:t>Tg</a:t>
            </a:r>
            <a:r>
              <a:rPr lang="en-US" dirty="0">
                <a:solidFill>
                  <a:srgbClr val="000000"/>
                </a:solidFill>
                <a:ea typeface="Arial" pitchFamily="34" charset="-122"/>
              </a:rPr>
              <a:t> (~400-450 K).</a:t>
            </a:r>
            <a:endParaRPr lang="en-US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ea typeface="Arial" pitchFamily="34" charset="-122"/>
              </a:rPr>
              <a:t> Branching disrupts packing and increases chain conformational freedom.</a:t>
            </a:r>
            <a:endParaRPr lang="en-US" dirty="0"/>
          </a:p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b="1" dirty="0">
                <a:solidFill>
                  <a:srgbClr val="000000"/>
                </a:solidFill>
                <a:ea typeface="Arial" pitchFamily="34" charset="-122"/>
              </a:rPr>
              <a:t>8L4B-4Iz (branched and imidazole-functionalized)</a:t>
            </a:r>
            <a:endParaRPr lang="en-US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ea typeface="Arial" pitchFamily="34" charset="-122"/>
              </a:rPr>
              <a:t> Further reduced </a:t>
            </a:r>
            <a:r>
              <a:rPr lang="en-US" dirty="0" err="1">
                <a:solidFill>
                  <a:srgbClr val="000000"/>
                </a:solidFill>
                <a:ea typeface="Arial" pitchFamily="34" charset="-122"/>
              </a:rPr>
              <a:t>Tg</a:t>
            </a:r>
            <a:r>
              <a:rPr lang="en-US" dirty="0">
                <a:solidFill>
                  <a:srgbClr val="000000"/>
                </a:solidFill>
                <a:ea typeface="Arial" pitchFamily="34" charset="-122"/>
              </a:rPr>
              <a:t> (~400 K).</a:t>
            </a:r>
            <a:endParaRPr lang="en-US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  <a:ea typeface="Arial" pitchFamily="34" charset="-122"/>
              </a:rPr>
              <a:t> Imidazole functionalization increases local flexibility and weakens packing interactions</a:t>
            </a:r>
            <a:endParaRPr lang="en-US" b="1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C00B94-7FC3-B89F-DDAB-46BC044B4E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691" y="163571"/>
            <a:ext cx="15849600" cy="1156731"/>
          </a:xfrm>
        </p:spPr>
        <p:txBody>
          <a:bodyPr/>
          <a:lstStyle/>
          <a:p>
            <a:r>
              <a:rPr lang="en-US" sz="6000" dirty="0"/>
              <a:t>Polymer Architecture Controls Tg</a:t>
            </a:r>
          </a:p>
          <a:p>
            <a:endParaRPr lang="en-US" sz="6000" dirty="0"/>
          </a:p>
          <a:p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2FDA3F-5932-56EF-A208-216D4453D8AE}"/>
              </a:ext>
            </a:extLst>
          </p:cNvPr>
          <p:cNvSpPr txBox="1"/>
          <p:nvPr/>
        </p:nvSpPr>
        <p:spPr>
          <a:xfrm>
            <a:off x="14305654" y="7064753"/>
            <a:ext cx="10176317" cy="30162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Figure 4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</a:t>
            </a:r>
            <a:r>
              <a:rPr kumimoji="0" lang="en-US" sz="3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Temperature dependence of structural relaxation time (</a:t>
            </a:r>
            <a:r>
              <a:rPr kumimoji="0" lang="el-GR" sz="3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τ = 1/</a:t>
            </a:r>
            <a:r>
              <a:rPr kumimoji="0" lang="en-US" sz="3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D) vs. 1/T for 8L, 8L4B and 8L4B-4Iz showing a shift in dynamic transition (Tg-like behavior) with different polymer architecture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EE3F22-DCB7-92AD-472C-F2CF5B779780}"/>
              </a:ext>
            </a:extLst>
          </p:cNvPr>
          <p:cNvSpPr txBox="1"/>
          <p:nvPr/>
        </p:nvSpPr>
        <p:spPr>
          <a:xfrm>
            <a:off x="14038385" y="10011759"/>
            <a:ext cx="10176317" cy="2862322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sng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Key Message</a:t>
            </a:r>
            <a:endParaRPr lang="en-US" sz="4800" b="1" u="sng" dirty="0">
              <a:solidFill>
                <a:srgbClr val="000000">
                  <a:lumMod val="95000"/>
                  <a:lumOff val="5000"/>
                </a:srgbClr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Polymer architecture regulates Tg by controlling chain packing and molecular flexibility.</a:t>
            </a:r>
            <a:endParaRPr lang="en-US" sz="4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ED27B0-5444-3675-498B-A3C340D74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5079" y="1908313"/>
            <a:ext cx="9022930" cy="51564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486EA0-854D-3873-D008-36691D3FB687}"/>
              </a:ext>
            </a:extLst>
          </p:cNvPr>
          <p:cNvSpPr txBox="1"/>
          <p:nvPr/>
        </p:nvSpPr>
        <p:spPr>
          <a:xfrm>
            <a:off x="0" y="12384765"/>
            <a:ext cx="6462499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9276499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E5E10A8C-7F3F-5B91-C371-76691C9CC339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20840" y="2117559"/>
                <a:ext cx="23269074" cy="11184934"/>
              </a:xfrm>
            </p:spPr>
            <p:txBody>
              <a:bodyPr/>
              <a:lstStyle/>
              <a:p>
                <a:r>
                  <a:rPr lang="en-US" sz="6000" b="1" dirty="0"/>
                  <a:t>Temperature-Dependent Molecular Mobility</a:t>
                </a:r>
              </a:p>
              <a:p>
                <a:r>
                  <a:rPr lang="en-US" b="1" dirty="0"/>
                  <a:t>Results</a:t>
                </a: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Branched and imidazole-functionalized polymers show faster relaxation (reduced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dirty="0"/>
                  <a:t>) than the linear polymer. 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Enhanced segmental mobility is retained at 150-180 °C. </a:t>
                </a:r>
              </a:p>
              <a:p>
                <a:r>
                  <a:rPr lang="en-US" b="1" dirty="0"/>
                  <a:t>PEM Implication</a:t>
                </a:r>
                <a:endParaRPr lang="en-US" dirty="0"/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Reduced </a:t>
                </a:r>
                <a:r>
                  <a:rPr lang="en-US" dirty="0" err="1"/>
                  <a:t>Tg</a:t>
                </a:r>
                <a:r>
                  <a:rPr lang="en-US" dirty="0"/>
                  <a:t> and shorter relaxation times indicate improved chain dynamics.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dirty="0"/>
                  <a:t>Balanced mobility supports proton transport and mechanical stability.</a:t>
                </a:r>
              </a:p>
              <a:p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E5E10A8C-7F3F-5B91-C371-76691C9CC3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20840" y="2117559"/>
                <a:ext cx="23269074" cy="11184934"/>
              </a:xfrm>
              <a:blipFill>
                <a:blip r:embed="rId2"/>
                <a:stretch>
                  <a:fillRect l="-1991" t="-2071" r="-18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3EFE6-94C1-8302-91A4-8E62CBF554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0840" y="0"/>
            <a:ext cx="15031455" cy="2117559"/>
          </a:xfrm>
        </p:spPr>
        <p:txBody>
          <a:bodyPr/>
          <a:lstStyle/>
          <a:p>
            <a:r>
              <a:rPr lang="en-US" sz="6000" dirty="0"/>
              <a:t>Architecture-Dependent Segmental Relaxation Dynamics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AEB1E4-459B-4AC9-D11E-527B55850CB6}"/>
              </a:ext>
            </a:extLst>
          </p:cNvPr>
          <p:cNvSpPr txBox="1"/>
          <p:nvPr/>
        </p:nvSpPr>
        <p:spPr>
          <a:xfrm>
            <a:off x="2153478" y="9035711"/>
            <a:ext cx="20077043" cy="3118803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5200" b="1" u="sng" dirty="0">
                <a:latin typeface="Arial" panose="020B0604020202020204" pitchFamily="34" charset="0"/>
                <a:cs typeface="Arial" panose="020B0604020202020204" pitchFamily="34" charset="0"/>
              </a:rPr>
              <a:t>Key Message</a:t>
            </a:r>
          </a:p>
          <a:p>
            <a:pPr algn="l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Architectural modification shifts polymer dynamics toward the mobility window required for dry, high-temperature proton conduction.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F554CA-AF38-9EDD-F928-30F25B9643CB}"/>
              </a:ext>
            </a:extLst>
          </p:cNvPr>
          <p:cNvSpPr txBox="1"/>
          <p:nvPr/>
        </p:nvSpPr>
        <p:spPr>
          <a:xfrm>
            <a:off x="-112734" y="12436116"/>
            <a:ext cx="6409126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37302527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A21238-1692-1C12-5698-3272804E1B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1928" y="1903529"/>
            <a:ext cx="14413832" cy="10071354"/>
          </a:xfrm>
        </p:spPr>
        <p:txBody>
          <a:bodyPr/>
          <a:lstStyle/>
          <a:p>
            <a:pPr>
              <a:buNone/>
            </a:pPr>
            <a:r>
              <a:rPr lang="en-US" sz="4400" b="1" dirty="0"/>
              <a:t>RDF</a:t>
            </a:r>
            <a:r>
              <a:rPr lang="en-US" sz="4400" b="1" dirty="0">
                <a:sym typeface="Wingdings" panose="05000000000000000000" pitchFamily="2" charset="2"/>
              </a:rPr>
              <a:t> </a:t>
            </a:r>
            <a:r>
              <a:rPr lang="en-US" sz="4400" dirty="0">
                <a:sym typeface="Wingdings" panose="05000000000000000000" pitchFamily="2" charset="2"/>
              </a:rPr>
              <a:t>measures the p</a:t>
            </a:r>
            <a:r>
              <a:rPr lang="en-US" sz="4400" dirty="0"/>
              <a:t>robability of finding atom pairs at distance </a:t>
            </a:r>
            <a:r>
              <a:rPr lang="en-US" sz="4400" i="1" dirty="0"/>
              <a:t>r</a:t>
            </a:r>
            <a:r>
              <a:rPr lang="en-US" sz="4400" dirty="0"/>
              <a:t> relative to a random distribution, indicating </a:t>
            </a:r>
            <a:r>
              <a:rPr lang="en-US" sz="4400" b="1" dirty="0"/>
              <a:t>local packing, coordination, and short-range ordering</a:t>
            </a:r>
            <a:r>
              <a:rPr lang="en-US" sz="4400" dirty="0"/>
              <a:t>. </a:t>
            </a:r>
          </a:p>
          <a:p>
            <a:pPr>
              <a:buNone/>
            </a:pPr>
            <a:r>
              <a:rPr lang="en-US" sz="4400" b="1" dirty="0"/>
              <a:t>RDF Interpretation: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/>
              <a:t>Sharp, high peak:</a:t>
            </a:r>
            <a:r>
              <a:rPr lang="en-US" sz="4400" dirty="0"/>
              <a:t> Strong local ordering and rigid packing.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/>
              <a:t>Broad, weak peak:</a:t>
            </a:r>
            <a:r>
              <a:rPr lang="en-US" sz="4400" dirty="0"/>
              <a:t> Reduced ordering, increased flexibility, and thermal disorder. </a:t>
            </a:r>
          </a:p>
          <a:p>
            <a:pPr>
              <a:buNone/>
            </a:pPr>
            <a:r>
              <a:rPr lang="en-US" sz="4400" b="1" dirty="0"/>
              <a:t>Results: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First F-F peak (~2.7 Å) </a:t>
            </a:r>
            <a:r>
              <a:rPr lang="en-US" sz="4400" b="1" dirty="0"/>
              <a:t>represents nearest-neighbor fluorine correlations.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Peak intensity decreases from </a:t>
            </a:r>
            <a:r>
              <a:rPr lang="en-US" sz="4400" b="1" dirty="0"/>
              <a:t>300 → 400 → 500 K</a:t>
            </a:r>
            <a:r>
              <a:rPr lang="en-US" sz="4400" dirty="0"/>
              <a:t>, indicating weaker local packing.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Higher-order peaks also weaken, showing </a:t>
            </a:r>
          </a:p>
          <a:p>
            <a:r>
              <a:rPr lang="en-US" sz="4400" dirty="0"/>
              <a:t>    increased segmental motion at elevated temp.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9D778-D9A3-E17A-D756-7D260C485A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928" y="158168"/>
            <a:ext cx="16285681" cy="1589682"/>
          </a:xfrm>
        </p:spPr>
        <p:txBody>
          <a:bodyPr/>
          <a:lstStyle/>
          <a:p>
            <a:r>
              <a:rPr lang="en-US" sz="4800" dirty="0"/>
              <a:t>Temperature-Dependent Local Packing: F-F Radial Distribution Function (RDF)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967F92-0EF7-5D85-DF55-8F420CDC5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8378" y="1903528"/>
            <a:ext cx="8333874" cy="53549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47A81F-49F0-FEF7-C2E0-C56E95AB3EC7}"/>
              </a:ext>
            </a:extLst>
          </p:cNvPr>
          <p:cNvSpPr txBox="1"/>
          <p:nvPr/>
        </p:nvSpPr>
        <p:spPr>
          <a:xfrm>
            <a:off x="14893745" y="7258442"/>
            <a:ext cx="9563141" cy="30469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l" defTabSz="914400" hangingPunct="1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Figure 5</a:t>
            </a: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: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FF radial distribution functions (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)) of 8L4B-4Iz at 300-500 K showing temperature-dependent changes in local packing, ordering, and segmental flexibility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. 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Peak height and width reflect variations in local ordering and the distribution of interatomic distances.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854B0B-9848-7F52-EEBA-177900F6533F}"/>
              </a:ext>
            </a:extLst>
          </p:cNvPr>
          <p:cNvSpPr txBox="1"/>
          <p:nvPr/>
        </p:nvSpPr>
        <p:spPr>
          <a:xfrm>
            <a:off x="14389117" y="10305430"/>
            <a:ext cx="9994883" cy="3005951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4200" b="1" u="sng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Key Message</a:t>
            </a:r>
            <a:endParaRPr lang="en-US" sz="4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b="1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Heating promotes local relaxation and chain mobility while maintaining the polymer framework supporting proton transport</a:t>
            </a:r>
            <a:r>
              <a:rPr lang="en-US" sz="3600" dirty="0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26E942-15A0-C661-DAAC-9DCBB9540345}"/>
              </a:ext>
            </a:extLst>
          </p:cNvPr>
          <p:cNvSpPr txBox="1"/>
          <p:nvPr/>
        </p:nvSpPr>
        <p:spPr>
          <a:xfrm>
            <a:off x="-111803" y="12350744"/>
            <a:ext cx="643744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26490546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BDB0629-2B7B-D239-FCA0-CC266663225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757777" y="2110367"/>
                <a:ext cx="22342855" cy="11605633"/>
              </a:xfrm>
            </p:spPr>
            <p:txBody>
              <a:bodyPr/>
              <a:lstStyle/>
              <a:p>
                <a:r>
                  <a:rPr lang="en-US" dirty="0">
                    <a:solidFill>
                      <a:srgbClr val="000000"/>
                    </a:solidFill>
                    <a:ea typeface="Arial" pitchFamily="34" charset="-122"/>
                  </a:rPr>
                  <a:t>Rg is the root-mean-square distance of atoms from the chain's center of mass.</a:t>
                </a:r>
                <a:endParaRPr lang="en-US" dirty="0"/>
              </a:p>
              <a:p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                                                              </m:t>
                        </m:r>
                        <m:sSub>
                          <m:sSubPr>
                            <m:ctrlPr>
                              <a:rPr lang="en-US">
                                <a:latin typeface="Cambria Math" pitchFamily="18" charset="0"/>
                              </a:rPr>
                            </m:ctrlPr>
                          </m:sSubPr>
                          <m:e>
                            <m:r>
                              <a:rPr lang="en-US">
                                <a:latin typeface="Cambria Math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>
                                <a:latin typeface="Cambria Math" pitchFamily="18" charset="0"/>
                              </a:rPr>
                              <m:t>𝑔</m:t>
                            </m:r>
                          </m:sub>
                        </m:sSub>
                      </m:e>
                      <m:sup>
                        <m:r>
                          <a:rPr lang="en-US">
                            <a:latin typeface="Cambria Math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US">
                                <a:latin typeface="Cambria Math" pitchFamily="18" charset="0"/>
                              </a:rPr>
                            </m:ctrlPr>
                          </m:naryPr>
                          <m:sub>
                            <m:r>
                              <a:rPr lang="en-US">
                                <a:latin typeface="Cambria Math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>
                                    <a:latin typeface="Cambria Math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>
                                    <a:latin typeface="Cambria Math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 pitchFamily="18" charset="0"/>
                                  </a:rPr>
                                  <m:t>𝑖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1">
                                            <a:latin typeface="Cambria Math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>
                                            <a:latin typeface="Cambria Math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>
                                            <a:latin typeface="Cambria Math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>
                                        <a:latin typeface="Cambria Math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1">
                                            <a:latin typeface="Cambria Math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>
                                            <a:latin typeface="Cambria Math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>
                                            <a:latin typeface="Cambria Math" pitchFamily="18" charset="0"/>
                                          </a:rPr>
                                          <m:t>𝑐𝑚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>
                                    <a:latin typeface="Cambria Math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US">
                                <a:latin typeface="Cambria Math" pitchFamily="18" charset="0"/>
                              </a:rPr>
                            </m:ctrlPr>
                          </m:naryPr>
                          <m:sub>
                            <m:r>
                              <a:rPr lang="en-US">
                                <a:latin typeface="Cambria Math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>
                                    <a:latin typeface="Cambria Math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>
                                    <a:latin typeface="Cambria Math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en-US" b="1" dirty="0"/>
              </a:p>
              <a:p>
                <a:r>
                  <a:rPr lang="en-US" sz="4000" dirty="0">
                    <a:solidFill>
                      <a:srgbClr val="000000"/>
                    </a:solidFill>
                    <a:ea typeface="Arial" pitchFamily="34" charset="-122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>
                            <a:latin typeface="Cambria Math" pitchFamily="18" charset="0"/>
                          </a:rPr>
                        </m:ctrlPr>
                      </m:sSubPr>
                      <m:e>
                        <m:r>
                          <a:rPr lang="en-US" sz="4000">
                            <a:latin typeface="Cambria Math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>
                            <a:latin typeface="Cambria Math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rgbClr val="000000"/>
                    </a:solidFill>
                    <a:ea typeface="Arial" pitchFamily="34" charset="-122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>
                            <a:latin typeface="Cambria Math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>
                            <a:latin typeface="Cambria Math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rgbClr val="000000"/>
                    </a:solidFill>
                    <a:ea typeface="Arial" pitchFamily="34" charset="-122"/>
                  </a:rPr>
                  <a:t> are the mass and position of atom </a:t>
                </a:r>
                <a:r>
                  <a:rPr lang="en-US" sz="4000" i="1" dirty="0" err="1">
                    <a:solidFill>
                      <a:srgbClr val="000000"/>
                    </a:solidFill>
                    <a:ea typeface="Arial" pitchFamily="34" charset="-122"/>
                  </a:rPr>
                  <a:t>i</a:t>
                </a:r>
                <a:r>
                  <a:rPr lang="en-US" sz="4000" dirty="0">
                    <a:solidFill>
                      <a:srgbClr val="000000"/>
                    </a:solidFill>
                    <a:ea typeface="Arial" pitchFamily="34" charset="-122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>
                            <a:latin typeface="Cambria Math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4000">
                            <a:latin typeface="Cambria Math" pitchFamily="18" charset="0"/>
                          </a:rPr>
                          <m:t>𝑐𝑚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rgbClr val="000000"/>
                    </a:solidFill>
                    <a:ea typeface="Arial" pitchFamily="34" charset="-122"/>
                  </a:rPr>
                  <a:t> is the center of mass of the chain</a:t>
                </a:r>
              </a:p>
              <a:p>
                <a:endParaRPr lang="en-US" sz="5200" dirty="0">
                  <a:solidFill>
                    <a:srgbClr val="000000"/>
                  </a:solidFill>
                  <a:ea typeface="Arial" pitchFamily="34" charset="-122"/>
                </a:endParaRPr>
              </a:p>
              <a:p>
                <a:r>
                  <a:rPr lang="en-US" sz="5200" b="1" dirty="0"/>
                  <a:t>Measuring Polymer Chain Size and Shape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b="1" dirty="0"/>
                  <a:t>Small </a:t>
                </a:r>
                <a:r>
                  <a:rPr lang="en-US" b="1" dirty="0" err="1"/>
                  <a:t>Rg</a:t>
                </a:r>
                <a:r>
                  <a:rPr lang="en-US" b="1" dirty="0">
                    <a:sym typeface="Wingdings" panose="05000000000000000000" pitchFamily="2" charset="2"/>
                  </a:rPr>
                  <a:t>  </a:t>
                </a:r>
                <a:r>
                  <a:rPr lang="en-US" b="1" dirty="0"/>
                  <a:t>Compact chain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b="1" dirty="0"/>
                  <a:t>Large </a:t>
                </a:r>
                <a:r>
                  <a:rPr lang="en-US" b="1" dirty="0" err="1"/>
                  <a:t>Rg</a:t>
                </a:r>
                <a:r>
                  <a:rPr lang="en-US" b="1" dirty="0">
                    <a:sym typeface="Wingdings" panose="05000000000000000000" pitchFamily="2" charset="2"/>
                  </a:rPr>
                  <a:t>  </a:t>
                </a:r>
                <a:r>
                  <a:rPr lang="en-US" b="1" dirty="0"/>
                  <a:t>Extended chain</a:t>
                </a:r>
              </a:p>
              <a:p>
                <a:pPr marL="685800" indent="-685800">
                  <a:spcAft>
                    <a:spcPts val="800"/>
                  </a:spcAft>
                  <a:buSzPct val="100000"/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rgbClr val="000000"/>
                    </a:solidFill>
                    <a:ea typeface="Calibri" pitchFamily="34" charset="-122"/>
                  </a:rPr>
                  <a:t>Single narrow peak</a:t>
                </a:r>
                <a:r>
                  <a:rPr lang="en-US" b="1" dirty="0">
                    <a:sym typeface="Wingdings" panose="05000000000000000000" pitchFamily="2" charset="2"/>
                  </a:rPr>
                  <a:t> </a:t>
                </a:r>
                <a:r>
                  <a:rPr lang="en-US" b="1" dirty="0">
                    <a:solidFill>
                      <a:srgbClr val="000000"/>
                    </a:solidFill>
                    <a:ea typeface="Calibri" pitchFamily="34" charset="-122"/>
                  </a:rPr>
                  <a:t>the chain stays in one shape</a:t>
                </a:r>
                <a:endParaRPr lang="en-US" b="1" dirty="0"/>
              </a:p>
              <a:p>
                <a:pPr marL="685800" indent="-685800">
                  <a:spcAft>
                    <a:spcPts val="800"/>
                  </a:spcAft>
                  <a:buSzPct val="100000"/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rgbClr val="000000"/>
                    </a:solidFill>
                    <a:ea typeface="Calibri" pitchFamily="34" charset="-122"/>
                  </a:rPr>
                  <a:t>Multiple peaks</a:t>
                </a:r>
                <a:r>
                  <a:rPr lang="en-US" b="1" dirty="0">
                    <a:sym typeface="Wingdings" panose="05000000000000000000" pitchFamily="2" charset="2"/>
                  </a:rPr>
                  <a:t></a:t>
                </a:r>
                <a:r>
                  <a:rPr lang="en-US" b="1" dirty="0">
                    <a:solidFill>
                      <a:srgbClr val="000000"/>
                    </a:solidFill>
                    <a:ea typeface="Calibri" pitchFamily="34" charset="-122"/>
                  </a:rPr>
                  <a:t> the chain switches between distinct conformations</a:t>
                </a:r>
              </a:p>
              <a:p>
                <a:pPr>
                  <a:spcAft>
                    <a:spcPts val="800"/>
                  </a:spcAft>
                  <a:buSzPct val="100000"/>
                </a:pPr>
                <a:endParaRPr lang="en-US" b="1" dirty="0"/>
              </a:p>
              <a:p>
                <a:r>
                  <a:rPr lang="en-US" dirty="0"/>
                  <a:t>The distribution of Rg reveals different conformations explored by the polymer.</a:t>
                </a:r>
              </a:p>
              <a:p>
                <a:r>
                  <a:rPr lang="en-US" dirty="0">
                    <a:solidFill>
                      <a:srgbClr val="000000"/>
                    </a:solidFill>
                    <a:ea typeface="Arial" pitchFamily="34" charset="-122"/>
                  </a:rPr>
                  <a:t>In this work, </a:t>
                </a:r>
                <a:r>
                  <a:rPr lang="en-US" dirty="0" err="1">
                    <a:solidFill>
                      <a:srgbClr val="000000"/>
                    </a:solidFill>
                    <a:ea typeface="Arial" pitchFamily="34" charset="-122"/>
                  </a:rPr>
                  <a:t>Rg</a:t>
                </a:r>
                <a:r>
                  <a:rPr lang="en-US" dirty="0">
                    <a:solidFill>
                      <a:srgbClr val="000000"/>
                    </a:solidFill>
                    <a:ea typeface="Arial" pitchFamily="34" charset="-122"/>
                  </a:rPr>
                  <a:t> is calculated from the fluorine atoms of each polymer.</a:t>
                </a:r>
                <a:endParaRPr lang="en-US" dirty="0"/>
              </a:p>
              <a:p>
                <a:endParaRPr lang="en-US" b="1" dirty="0"/>
              </a:p>
              <a:p>
                <a:pPr marL="685800" indent="-685800">
                  <a:buFont typeface="Wingdings" panose="05000000000000000000" pitchFamily="2" charset="2"/>
                  <a:buChar char="v"/>
                </a:pPr>
                <a:endParaRPr lang="en-US" dirty="0"/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ABDB0629-2B7B-D239-FCA0-CC26666322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757777" y="2110367"/>
                <a:ext cx="22342855" cy="11605633"/>
              </a:xfrm>
              <a:blipFill>
                <a:blip r:embed="rId3"/>
                <a:stretch>
                  <a:fillRect l="-1774" t="-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86D156-88C9-2219-0A93-24F2B35059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7777" y="466826"/>
            <a:ext cx="15703827" cy="103330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is Radius of Gyration (Rg)?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F0820-B591-7573-E538-E9AF35BCFB79}"/>
              </a:ext>
            </a:extLst>
          </p:cNvPr>
          <p:cNvSpPr txBox="1"/>
          <p:nvPr/>
        </p:nvSpPr>
        <p:spPr>
          <a:xfrm>
            <a:off x="-137787" y="12384765"/>
            <a:ext cx="653438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14097568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5618D3-FAC3-333E-85D9-E5875F5DF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1183" y="2117558"/>
            <a:ext cx="14100313" cy="11381872"/>
          </a:xfrm>
        </p:spPr>
        <p:txBody>
          <a:bodyPr/>
          <a:lstStyle/>
          <a:p>
            <a:r>
              <a:rPr lang="en-US" b="1" dirty="0"/>
              <a:t>8 Repeat Unit Polymers (300-500 K)</a:t>
            </a:r>
            <a:endParaRPr lang="en-US" dirty="0"/>
          </a:p>
          <a:p>
            <a:r>
              <a:rPr lang="en-US" b="1" dirty="0"/>
              <a:t>Architecture Effect</a:t>
            </a:r>
          </a:p>
          <a:p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/>
              <a:t>8L (linear):</a:t>
            </a:r>
            <a:r>
              <a:rPr lang="en-US" sz="4400" dirty="0"/>
              <a:t> compact structure (</a:t>
            </a:r>
            <a:r>
              <a:rPr lang="en-US" sz="4400" b="1" dirty="0"/>
              <a:t>Rg ~11.6-13.4 Å</a:t>
            </a:r>
            <a:r>
              <a:rPr lang="en-US" sz="4400" dirty="0"/>
              <a:t>)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/>
              <a:t>8L_4B (branched):</a:t>
            </a:r>
            <a:r>
              <a:rPr lang="en-US" sz="4400" dirty="0"/>
              <a:t> expanded architecture (</a:t>
            </a:r>
            <a:r>
              <a:rPr lang="en-US" sz="4400" b="1" dirty="0"/>
              <a:t>Rg ~16.2-18.3 Å</a:t>
            </a:r>
            <a:r>
              <a:rPr lang="en-US" sz="4400" dirty="0"/>
              <a:t>) due to branch-induced chain extension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b="1" dirty="0"/>
              <a:t>8L_4B-4Iz:</a:t>
            </a:r>
            <a:r>
              <a:rPr lang="en-US" sz="4400" dirty="0"/>
              <a:t> maintains branched dimensions (</a:t>
            </a:r>
            <a:r>
              <a:rPr lang="en-US" sz="4400" b="1" dirty="0"/>
              <a:t>Rg ~15.5-18.0 Å</a:t>
            </a:r>
            <a:r>
              <a:rPr lang="en-US" sz="4400" dirty="0"/>
              <a:t>); imidazole mainly affects local interactions </a:t>
            </a:r>
          </a:p>
          <a:p>
            <a:r>
              <a:rPr lang="en-US" sz="4400" b="1" dirty="0"/>
              <a:t>Temperature Effect</a:t>
            </a:r>
            <a:endParaRPr lang="en-US" sz="44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Rg remains nearly constant from </a:t>
            </a:r>
            <a:r>
              <a:rPr lang="en-US" sz="4400" b="1" dirty="0"/>
              <a:t>300-500 K</a:t>
            </a:r>
            <a:r>
              <a:rPr lang="en-US" sz="4400" dirty="0"/>
              <a:t>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Heating increases chain flexibility without </a:t>
            </a:r>
          </a:p>
          <a:p>
            <a:r>
              <a:rPr lang="en-US" sz="4400" dirty="0"/>
              <a:t>    disrupting the polymer framework.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74060-8841-C386-F777-5663CCCD7A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1354" y="109715"/>
            <a:ext cx="17846842" cy="1384995"/>
          </a:xfrm>
        </p:spPr>
        <p:txBody>
          <a:bodyPr/>
          <a:lstStyle/>
          <a:p>
            <a:r>
              <a:rPr lang="en-US" sz="6000" dirty="0"/>
              <a:t>Architecture-Dependent Polymer Chain Dimensions (Rg)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0F395E-5EDB-893E-0445-44D698F36D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4278" y="2117558"/>
            <a:ext cx="8838539" cy="53179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CC542B-59F5-0B5F-E77C-EAC9AF6BC3AB}"/>
              </a:ext>
            </a:extLst>
          </p:cNvPr>
          <p:cNvSpPr txBox="1"/>
          <p:nvPr/>
        </p:nvSpPr>
        <p:spPr>
          <a:xfrm>
            <a:off x="15194278" y="7435516"/>
            <a:ext cx="8838539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Fig 6: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Temperature Dependent F-F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distributions of the 8L_4B-4Iz polymer at 300-500 K, showing preserved global chain dimensions with increasing thermal flexibility.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D40F1-8870-587F-1AEE-831EC68C1205}"/>
              </a:ext>
            </a:extLst>
          </p:cNvPr>
          <p:cNvSpPr txBox="1"/>
          <p:nvPr/>
        </p:nvSpPr>
        <p:spPr>
          <a:xfrm>
            <a:off x="14081981" y="9467559"/>
            <a:ext cx="9950836" cy="3908762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kumimoji="0" lang="en-US" sz="4800" b="1" i="0" u="sng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Key </a:t>
            </a:r>
            <a:r>
              <a:rPr lang="en-US" sz="4800" b="1" u="sng" dirty="0">
                <a:solidFill>
                  <a:srgbClr val="000000">
                    <a:lumMod val="95000"/>
                    <a:lumOff val="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Message</a:t>
            </a:r>
            <a:endParaRPr kumimoji="0" lang="en-US" sz="4800" b="1" i="0" u="sng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  <a:sym typeface="Helvetica Light"/>
            </a:endParaRPr>
          </a:p>
          <a:p>
            <a:pPr algn="l"/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Branching controls global chain dimensions, while imidazole functionalization tunes local packing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and segmental dynamics.</a:t>
            </a:r>
          </a:p>
          <a:p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7528F6-A37D-C53A-CAEF-214CFBFD1DE6}"/>
              </a:ext>
            </a:extLst>
          </p:cNvPr>
          <p:cNvSpPr txBox="1"/>
          <p:nvPr/>
        </p:nvSpPr>
        <p:spPr>
          <a:xfrm>
            <a:off x="0" y="12347186"/>
            <a:ext cx="6462499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32891854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D83AB-0D02-05B9-D35C-8B5F439AE2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5846" y="-8344"/>
            <a:ext cx="16443157" cy="2062103"/>
          </a:xfrm>
        </p:spPr>
        <p:txBody>
          <a:bodyPr/>
          <a:lstStyle/>
          <a:p>
            <a:r>
              <a:rPr lang="en-US" dirty="0"/>
              <a:t>Polymer Architecture-Dependent Proton Transport Potential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500914B-CDBA-34C0-91D4-C65A7F9AB0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142670"/>
              </p:ext>
            </p:extLst>
          </p:nvPr>
        </p:nvGraphicFramePr>
        <p:xfrm>
          <a:off x="1142997" y="2372840"/>
          <a:ext cx="22098003" cy="772809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79495">
                  <a:extLst>
                    <a:ext uri="{9D8B030D-6E8A-4147-A177-3AD203B41FA5}">
                      <a16:colId xmlns:a16="http://schemas.microsoft.com/office/drawing/2014/main" val="3045639197"/>
                    </a:ext>
                  </a:extLst>
                </a:gridCol>
                <a:gridCol w="9441531">
                  <a:extLst>
                    <a:ext uri="{9D8B030D-6E8A-4147-A177-3AD203B41FA5}">
                      <a16:colId xmlns:a16="http://schemas.microsoft.com/office/drawing/2014/main" val="1734922737"/>
                    </a:ext>
                  </a:extLst>
                </a:gridCol>
                <a:gridCol w="8276977">
                  <a:extLst>
                    <a:ext uri="{9D8B030D-6E8A-4147-A177-3AD203B41FA5}">
                      <a16:colId xmlns:a16="http://schemas.microsoft.com/office/drawing/2014/main" val="2368316870"/>
                    </a:ext>
                  </a:extLst>
                </a:gridCol>
              </a:tblGrid>
              <a:tr h="22853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Polymer</a:t>
                      </a:r>
                      <a:endParaRPr lang="en-US" sz="6400" b="1" kern="1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400" b="1" kern="0" dirty="0">
                          <a:solidFill>
                            <a:srgbClr val="A0B4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Characteristics</a:t>
                      </a:r>
                      <a:endParaRPr lang="en-US" sz="6400" b="1" kern="100" dirty="0">
                        <a:solidFill>
                          <a:srgbClr val="A0B44C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400" b="1" kern="0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Potential</a:t>
                      </a:r>
                      <a:endParaRPr lang="en-US" sz="6400" b="1" kern="100" dirty="0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24937775"/>
                  </a:ext>
                </a:extLst>
              </a:tr>
              <a:tr h="15879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4400" b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8L</a:t>
                      </a:r>
                      <a:endParaRPr lang="en-US" sz="4400" b="1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4400" b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Compact structure; lower chain expansion</a:t>
                      </a:r>
                      <a:endParaRPr lang="en-US" sz="4400" b="1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4400" b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 free volume and limited transport pathways</a:t>
                      </a:r>
                      <a:endParaRPr lang="en-US" sz="4400" b="1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9916183"/>
                  </a:ext>
                </a:extLst>
              </a:tr>
              <a:tr h="15879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4400" b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8L_4B</a:t>
                      </a:r>
                      <a:endParaRPr lang="en-US" sz="4400" b="1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4400" b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Extended branched architecture; improved chain dynamics</a:t>
                      </a:r>
                      <a:endParaRPr lang="en-US" sz="4400" b="1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4400" b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Enhanced mobility and structural stability</a:t>
                      </a:r>
                      <a:endParaRPr lang="en-US" sz="4400" b="1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09270671"/>
                  </a:ext>
                </a:extLst>
              </a:tr>
              <a:tr h="2127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4400" b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8L_4B-4Iz</a:t>
                      </a:r>
                      <a:endParaRPr lang="en-US" sz="4400" b="1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4400" b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Branched structure with imidazole proton-conducting groups</a:t>
                      </a:r>
                      <a:endParaRPr lang="en-US" sz="4400" b="1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4400" b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 balance of mobility, interactions, and transport pathways</a:t>
                      </a:r>
                      <a:endParaRPr lang="en-US" sz="4400" b="1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79034792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12928339-4498-F5CB-CF61-2F10596DC6D6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981200" y="7066634"/>
            <a:ext cx="3561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E9EFD3-280C-1443-9461-2A8BC43877D3}"/>
              </a:ext>
            </a:extLst>
          </p:cNvPr>
          <p:cNvSpPr txBox="1"/>
          <p:nvPr/>
        </p:nvSpPr>
        <p:spPr>
          <a:xfrm>
            <a:off x="175589" y="10100934"/>
            <a:ext cx="24032817" cy="2046714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Key Message</a:t>
            </a:r>
          </a:p>
          <a:p>
            <a:pPr algn="l"/>
            <a:r>
              <a:rPr lang="en-US" sz="3900" b="1" dirty="0">
                <a:latin typeface="Arial" panose="020B0604020202020204" pitchFamily="34" charset="0"/>
                <a:cs typeface="Arial" panose="020B0604020202020204" pitchFamily="34" charset="0"/>
              </a:rPr>
              <a:t>Branching expands the polymer framework, while imidazole functionalization enhances proton-transport functionality, making 8L_4B-4Iz the most promising dry high-temperature PEM candidate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ABCD2F-7EB9-CCBE-673D-E6A71A43AF1E}"/>
              </a:ext>
            </a:extLst>
          </p:cNvPr>
          <p:cNvSpPr txBox="1"/>
          <p:nvPr/>
        </p:nvSpPr>
        <p:spPr>
          <a:xfrm>
            <a:off x="0" y="12397291"/>
            <a:ext cx="6388250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12247029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0EA9E2-68B4-542F-E026-E647367C25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930" y="2806573"/>
            <a:ext cx="22714575" cy="11718757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Polymer architecture controls </a:t>
            </a:r>
            <a:r>
              <a:rPr lang="en-US" b="1" dirty="0"/>
              <a:t>chain conformation, packing, and molecular organization</a:t>
            </a:r>
            <a:r>
              <a:rPr lang="en-US" dirty="0"/>
              <a:t>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Elevated temperature increases </a:t>
            </a:r>
            <a:r>
              <a:rPr lang="en-US" b="1" dirty="0"/>
              <a:t>segmental motion and conformational flexibility</a:t>
            </a:r>
            <a:r>
              <a:rPr lang="en-US" dirty="0"/>
              <a:t> while maintaining the polymer framework.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Changes in chain dynamics and morphology influence </a:t>
            </a:r>
            <a:r>
              <a:rPr lang="en-US" b="1" dirty="0"/>
              <a:t>proton-coordination environments and potential transport pathways</a:t>
            </a:r>
            <a:r>
              <a:rPr lang="en-US" dirty="0"/>
              <a:t>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MD provides a structural basis for designing and understanding </a:t>
            </a:r>
            <a:r>
              <a:rPr lang="en-US" b="1" dirty="0"/>
              <a:t>dry, high-temperature proton-conducting polymers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sz="7200" b="1" dirty="0"/>
              <a:t>Future Validation and Design Directions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Hydrogen-bonding analysis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Reactive MD (ReaxFF)</a:t>
            </a:r>
            <a:r>
              <a:rPr lang="en-US" dirty="0"/>
              <a:t> for proton-transfer mechanisms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Experimental validation (EIS, conductivity, morphology)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D9665-E616-0717-11A2-F837CF105C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7930" y="293914"/>
            <a:ext cx="15206870" cy="2047068"/>
          </a:xfrm>
        </p:spPr>
        <p:txBody>
          <a:bodyPr>
            <a:noAutofit/>
          </a:bodyPr>
          <a:lstStyle/>
          <a:p>
            <a:r>
              <a:rPr lang="en-US" dirty="0"/>
              <a:t>Structure-Dynamics Relationship and Proton Transport Implications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5F091-F600-ED21-7887-C3998639EAC6}"/>
              </a:ext>
            </a:extLst>
          </p:cNvPr>
          <p:cNvSpPr txBox="1"/>
          <p:nvPr/>
        </p:nvSpPr>
        <p:spPr>
          <a:xfrm>
            <a:off x="18075058" y="12168567"/>
            <a:ext cx="6421678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42937394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567C7E-A05D-8D58-6DF4-340755B854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2859" y="3288434"/>
            <a:ext cx="22850584" cy="12219650"/>
          </a:xfrm>
        </p:spPr>
        <p:txBody>
          <a:bodyPr>
            <a:normAutofit/>
          </a:bodyPr>
          <a:lstStyle/>
          <a:p>
            <a:r>
              <a:rPr lang="en-US" b="1" dirty="0"/>
              <a:t>Molecular design enables: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Reduced dependence on humidification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Simplified balance-of-plant requirements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Lower system weight and complexity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Improved fuel-cell efficiency and durability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Faster discovery of next-generation membrane materials </a:t>
            </a:r>
          </a:p>
          <a:p>
            <a:pPr>
              <a:buNone/>
            </a:pP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D5B87-3F9A-F9C6-0763-D78C5EF2C5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2859" y="120647"/>
            <a:ext cx="15747767" cy="2862470"/>
          </a:xfrm>
        </p:spPr>
        <p:txBody>
          <a:bodyPr/>
          <a:lstStyle/>
          <a:p>
            <a:r>
              <a:rPr lang="en-US" sz="6000" dirty="0"/>
              <a:t>Engineering Significance: Architecture as a Design Strategy for High-Performance PEMs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F68BA2-6745-B7C9-6411-6C2B80121309}"/>
              </a:ext>
            </a:extLst>
          </p:cNvPr>
          <p:cNvSpPr txBox="1"/>
          <p:nvPr/>
        </p:nvSpPr>
        <p:spPr>
          <a:xfrm>
            <a:off x="940557" y="8429762"/>
            <a:ext cx="21915258" cy="3734356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5200" b="1" u="sng" dirty="0">
                <a:latin typeface="Arial" panose="020B0604020202020204" pitchFamily="34" charset="0"/>
                <a:cs typeface="Arial" panose="020B0604020202020204" pitchFamily="34" charset="0"/>
              </a:rPr>
              <a:t>Key Message</a:t>
            </a:r>
          </a:p>
          <a:p>
            <a:pPr algn="l"/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Strategic control of polymer architecture through branching and imidazole functionalization enables tuning of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, chain dynamics, and proton-transport environments, providing a pathway toward high-performance dry, high-temperature PEMs.</a:t>
            </a:r>
            <a:endParaRPr kumimoji="0" lang="en-US" sz="4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EE4E8E-05B9-B476-3630-7892FC28F9A7}"/>
              </a:ext>
            </a:extLst>
          </p:cNvPr>
          <p:cNvSpPr txBox="1"/>
          <p:nvPr/>
        </p:nvSpPr>
        <p:spPr>
          <a:xfrm>
            <a:off x="0" y="12372239"/>
            <a:ext cx="6425828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36356675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74E39E-1293-DE2C-C021-0156CD73C4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800" y="3176338"/>
            <a:ext cx="23317200" cy="8843730"/>
          </a:xfrm>
        </p:spPr>
        <p:txBody>
          <a:bodyPr lIns="0" tIns="0" rIns="0" bIns="0" anchor="t"/>
          <a:lstStyle/>
          <a:p>
            <a:endParaRPr lang="en-US" sz="7200" b="1" dirty="0"/>
          </a:p>
          <a:p>
            <a:r>
              <a:rPr lang="en-US" sz="7200" b="1" dirty="0"/>
              <a:t>Understanding Polymer Architecture to Design Next-Generation High-Temperature Hydrogen Fuel Cell Membranes</a:t>
            </a:r>
          </a:p>
          <a:p>
            <a:pPr marL="685800" indent="-685800">
              <a:spcAft>
                <a:spcPts val="800"/>
              </a:spcAft>
              <a:buSzPct val="100000"/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77730-4171-6FAA-073C-29746A2353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5617" y="238931"/>
            <a:ext cx="14492299" cy="210670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Atomistic MD Simulation of Linear and Branched- Imidazole Polymers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2AD2D5-C456-B59B-F57E-21BD0D4E4DAB}"/>
              </a:ext>
            </a:extLst>
          </p:cNvPr>
          <p:cNvSpPr txBox="1"/>
          <p:nvPr/>
        </p:nvSpPr>
        <p:spPr>
          <a:xfrm>
            <a:off x="-404301" y="12320693"/>
            <a:ext cx="8366067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379920146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FB98B9-1A81-3E95-BE47-BEF9C113E5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692" y="1981123"/>
            <a:ext cx="23973183" cy="12931741"/>
          </a:xfrm>
        </p:spPr>
        <p:txBody>
          <a:bodyPr/>
          <a:lstStyle/>
          <a:p>
            <a:r>
              <a:rPr lang="en-US" sz="5400" b="1" u="sng" dirty="0"/>
              <a:t>Final Conclusion</a:t>
            </a:r>
          </a:p>
          <a:p>
            <a:endParaRPr lang="en-US" sz="5400" b="1" u="sng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Molecular dynamics reveals key structure-property relationships in dry polymer electrolytes.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Architecture dominates polymer organization and dynamics more strongly than temperature.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8L_4B-4Iz provides the optimal balance of stability, mobility, and proton-transport potential. </a:t>
            </a:r>
          </a:p>
          <a:p>
            <a:endParaRPr lang="en-US" sz="5400" dirty="0"/>
          </a:p>
          <a:p>
            <a:endParaRPr lang="en-US" sz="5400" dirty="0"/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SzPct val="100000"/>
            </a:pPr>
            <a:endParaRPr lang="en-US" dirty="0">
              <a:solidFill>
                <a:srgbClr val="000000"/>
              </a:solidFill>
              <a:ea typeface="Calibri" pitchFamily="34" charset="-122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735E1-D5F8-FB8C-5861-2F23CED2E3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1448" y="417425"/>
            <a:ext cx="14339899" cy="1024892"/>
          </a:xfrm>
        </p:spPr>
        <p:txBody>
          <a:bodyPr>
            <a:normAutofit fontScale="77500" lnSpcReduction="20000"/>
          </a:bodyPr>
          <a:lstStyle/>
          <a:p>
            <a:r>
              <a:rPr lang="en-US" sz="9600" dirty="0"/>
              <a:t>Conclusions &amp; Final Message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5BA9BC-12C0-F089-5786-528206EFF1C3}"/>
              </a:ext>
            </a:extLst>
          </p:cNvPr>
          <p:cNvSpPr txBox="1"/>
          <p:nvPr/>
        </p:nvSpPr>
        <p:spPr>
          <a:xfrm>
            <a:off x="2696091" y="8199020"/>
            <a:ext cx="18327757" cy="3826689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Final Message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Molecular-level polymer design provides a predictive route toward next-generation high-temperature, low-humidity hydrogen fuel-cell membranes.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1ADFE0-7CA0-B7E1-C8A8-E7D897723B42}"/>
              </a:ext>
            </a:extLst>
          </p:cNvPr>
          <p:cNvSpPr txBox="1"/>
          <p:nvPr/>
        </p:nvSpPr>
        <p:spPr>
          <a:xfrm>
            <a:off x="-162815" y="12409817"/>
            <a:ext cx="6576141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232023961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6F576-2CAF-A6FD-5D81-CD4BF5C8D1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3964" y="341275"/>
            <a:ext cx="13814694" cy="1226753"/>
          </a:xfrm>
        </p:spPr>
        <p:txBody>
          <a:bodyPr/>
          <a:lstStyle/>
          <a:p>
            <a:r>
              <a:rPr lang="en-US" sz="7200" b="1" dirty="0"/>
              <a:t>Future Work</a:t>
            </a:r>
          </a:p>
          <a:p>
            <a:endParaRPr lang="en-US" dirty="0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9C6822E6-C2BE-6C97-6936-22E7F0BFB35A}"/>
              </a:ext>
            </a:extLst>
          </p:cNvPr>
          <p:cNvSpPr/>
          <p:nvPr/>
        </p:nvSpPr>
        <p:spPr>
          <a:xfrm>
            <a:off x="897617" y="2229516"/>
            <a:ext cx="11294383" cy="2010771"/>
          </a:xfrm>
          <a:prstGeom prst="roundRect">
            <a:avLst>
              <a:gd name="adj" fmla="val 24000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Experimental Synthesis and validation (yet to be completed)</a:t>
            </a: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EF0FD48-D12D-40EF-BF79-FACA53753B90}"/>
              </a:ext>
            </a:extLst>
          </p:cNvPr>
          <p:cNvSpPr/>
          <p:nvPr/>
        </p:nvSpPr>
        <p:spPr>
          <a:xfrm>
            <a:off x="897616" y="5145984"/>
            <a:ext cx="11294383" cy="2211848"/>
          </a:xfrm>
          <a:prstGeom prst="roundRect">
            <a:avLst>
              <a:gd name="adj" fmla="val 21818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Proton Conductivity Measurements</a:t>
            </a:r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6B5A226B-2455-3DBB-2744-9C6063C8F0EA}"/>
              </a:ext>
            </a:extLst>
          </p:cNvPr>
          <p:cNvSpPr/>
          <p:nvPr/>
        </p:nvSpPr>
        <p:spPr>
          <a:xfrm>
            <a:off x="897616" y="8632695"/>
            <a:ext cx="11294383" cy="2010771"/>
          </a:xfrm>
          <a:prstGeom prst="roundRect">
            <a:avLst>
              <a:gd name="adj" fmla="val 24000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Mechanical Characterization</a:t>
            </a:r>
          </a:p>
        </p:txBody>
      </p:sp>
      <p:sp>
        <p:nvSpPr>
          <p:cNvPr id="7" name="Shape 7">
            <a:extLst>
              <a:ext uri="{FF2B5EF4-FFF2-40B4-BE49-F238E27FC236}">
                <a16:creationId xmlns:a16="http://schemas.microsoft.com/office/drawing/2014/main" id="{66812EBB-5A99-6783-38FD-D7119C38E37D}"/>
              </a:ext>
            </a:extLst>
          </p:cNvPr>
          <p:cNvSpPr/>
          <p:nvPr/>
        </p:nvSpPr>
        <p:spPr>
          <a:xfrm>
            <a:off x="13089615" y="2229515"/>
            <a:ext cx="10731675" cy="2010771"/>
          </a:xfrm>
          <a:prstGeom prst="roundRect">
            <a:avLst>
              <a:gd name="adj" fmla="val 21818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Larger Repeat unit &amp; Longer Simulation time</a:t>
            </a:r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C84DA0B8-B937-6244-2ED2-871C37A9F1B0}"/>
              </a:ext>
            </a:extLst>
          </p:cNvPr>
          <p:cNvSpPr/>
          <p:nvPr/>
        </p:nvSpPr>
        <p:spPr>
          <a:xfrm>
            <a:off x="13089616" y="5246522"/>
            <a:ext cx="10731675" cy="2111310"/>
          </a:xfrm>
          <a:prstGeom prst="roundRect">
            <a:avLst>
              <a:gd name="adj" fmla="val 24000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Proton Hopping Mechanisms</a:t>
            </a:r>
          </a:p>
        </p:txBody>
      </p:sp>
      <p:sp>
        <p:nvSpPr>
          <p:cNvPr id="9" name="Shape 11">
            <a:extLst>
              <a:ext uri="{FF2B5EF4-FFF2-40B4-BE49-F238E27FC236}">
                <a16:creationId xmlns:a16="http://schemas.microsoft.com/office/drawing/2014/main" id="{ACA0BBCD-727F-7581-C69C-AFFB4819B55A}"/>
              </a:ext>
            </a:extLst>
          </p:cNvPr>
          <p:cNvSpPr/>
          <p:nvPr/>
        </p:nvSpPr>
        <p:spPr>
          <a:xfrm>
            <a:off x="13089616" y="8632695"/>
            <a:ext cx="10936028" cy="1846323"/>
          </a:xfrm>
          <a:prstGeom prst="roundRect">
            <a:avLst>
              <a:gd name="adj" fmla="val 21818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Fuel Cell Performance Testing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C34D30-0425-A9F9-B434-E5D1928C9A60}"/>
              </a:ext>
            </a:extLst>
          </p:cNvPr>
          <p:cNvSpPr txBox="1"/>
          <p:nvPr/>
        </p:nvSpPr>
        <p:spPr>
          <a:xfrm>
            <a:off x="0" y="12372239"/>
            <a:ext cx="6475932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36659018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CE752B-FE9E-5846-5F5B-06BDDE820D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0086" y="1564106"/>
            <a:ext cx="22835240" cy="11337682"/>
          </a:xfrm>
        </p:spPr>
        <p:txBody>
          <a:bodyPr/>
          <a:lstStyle/>
          <a:p>
            <a:r>
              <a:rPr lang="en-US" b="1" dirty="0"/>
              <a:t>Funding:</a:t>
            </a:r>
            <a:r>
              <a:rPr lang="en-US" dirty="0"/>
              <a:t> US Army: Automotive Research Center (ARC) in accordance with Cooperative Agreement W56HZV-24-2-0001 U.S. Army DEVCOM Ground Vehicle Systems Center (GVSC), Warren, MI</a:t>
            </a:r>
            <a:endParaRPr lang="en-US" b="1" dirty="0"/>
          </a:p>
          <a:p>
            <a:r>
              <a:rPr lang="en-US" b="1" dirty="0"/>
              <a:t>Research Advisor:   Prof. Leela Rakesh</a:t>
            </a:r>
          </a:p>
          <a:p>
            <a:r>
              <a:rPr lang="en-US" b="1" dirty="0"/>
              <a:t>Collaborators </a:t>
            </a:r>
            <a:r>
              <a:rPr lang="en-US" b="1" dirty="0">
                <a:sym typeface="Wingdings" panose="05000000000000000000" pitchFamily="2" charset="2"/>
              </a:rPr>
              <a:t> Prof. Anja Mueller, Prof. Axel Mellinger, Dr. Talia Sebastian, Dr. Ted </a:t>
            </a:r>
            <a:r>
              <a:rPr lang="en-US" b="1" dirty="0" err="1">
                <a:sym typeface="Wingdings" panose="05000000000000000000" pitchFamily="2" charset="2"/>
              </a:rPr>
              <a:t>Burye</a:t>
            </a:r>
            <a:r>
              <a:rPr lang="en-US" b="1" dirty="0">
                <a:sym typeface="Wingdings" panose="05000000000000000000" pitchFamily="2" charset="2"/>
              </a:rPr>
              <a:t> </a:t>
            </a:r>
            <a:endParaRPr lang="en-US" b="1" dirty="0"/>
          </a:p>
          <a:p>
            <a:r>
              <a:rPr lang="en-US" b="1" dirty="0"/>
              <a:t>Research Group: Sujith Ganta, Nazmul Hasan, Phoenix Knipe, </a:t>
            </a:r>
            <a:r>
              <a:rPr lang="en-US" b="1" dirty="0" err="1"/>
              <a:t>Sithira</a:t>
            </a:r>
            <a:r>
              <a:rPr lang="en-US" b="1" dirty="0"/>
              <a:t> Samaranayake, Gavin Mehl, Milah Curry</a:t>
            </a:r>
          </a:p>
          <a:p>
            <a:endParaRPr lang="en-US" dirty="0"/>
          </a:p>
          <a:p>
            <a:r>
              <a:rPr lang="en-US" b="1" dirty="0"/>
              <a:t>Institutional Support:</a:t>
            </a:r>
            <a:r>
              <a:rPr lang="en-US" dirty="0"/>
              <a:t> Central Michigan University, The Graduate School, Department of Mathematics (Applied Mathematics &amp;  Polymer Fluid Dynamics  and Computational Research Group), School of Engineering and Technology, Department of Chemistry and Biochemistry, and Department of Physics</a:t>
            </a:r>
          </a:p>
          <a:p>
            <a:endParaRPr lang="en-US" sz="6000" b="1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05E9FC-0ADD-F6EC-6F5D-7C707E67F7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0087" y="303077"/>
            <a:ext cx="13127502" cy="1857155"/>
          </a:xfrm>
        </p:spPr>
        <p:txBody>
          <a:bodyPr/>
          <a:lstStyle/>
          <a:p>
            <a:r>
              <a:rPr lang="en-US" dirty="0"/>
              <a:t>Acknowledgments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9AAD8A-288F-FE9B-AFC3-97CE69FA879F}"/>
              </a:ext>
            </a:extLst>
          </p:cNvPr>
          <p:cNvSpPr txBox="1"/>
          <p:nvPr/>
        </p:nvSpPr>
        <p:spPr>
          <a:xfrm>
            <a:off x="0" y="12317013"/>
            <a:ext cx="6388250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201707754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7CB56C-24C8-1ABD-FC4E-0F915D619B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8758" y="1875771"/>
            <a:ext cx="20549937" cy="10973955"/>
          </a:xfrm>
        </p:spPr>
        <p:txBody>
          <a:bodyPr>
            <a:normAutofit/>
          </a:bodyPr>
          <a:lstStyle/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         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Thank You </a:t>
            </a:r>
            <a:r>
              <a:rPr lang="en-US" sz="6600" b="1" dirty="0">
                <a:solidFill>
                  <a:srgbClr val="000000">
                    <a:lumMod val="95000"/>
                    <a:lumOff val="5000"/>
                  </a:srgbClr>
                </a:solidFill>
              </a:rPr>
              <a:t>F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or Your Kind Attention!</a:t>
            </a:r>
          </a:p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											</a:t>
            </a:r>
            <a:endParaRPr lang="en-US" sz="6600" dirty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>
              <a:defRPr/>
            </a:pPr>
            <a:r>
              <a:rPr lang="en-US" sz="6600" b="1" dirty="0"/>
              <a:t>                       Questions?</a:t>
            </a:r>
          </a:p>
          <a:p>
            <a:pPr>
              <a:defRPr/>
            </a:pPr>
            <a:endParaRPr lang="en-US" b="1" dirty="0"/>
          </a:p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  <a:sym typeface="Helvetica Light"/>
            </a:endParaRPr>
          </a:p>
          <a:p>
            <a:r>
              <a:rPr lang="en-US" sz="3000" b="1" dirty="0"/>
              <a:t>For further information, please contact:</a:t>
            </a:r>
          </a:p>
          <a:p>
            <a:r>
              <a:rPr lang="en-US" sz="3000" b="1" dirty="0">
                <a:hlinkClick r:id="rId2"/>
              </a:rPr>
              <a:t>rakes1l@cmich.edu</a:t>
            </a:r>
            <a:endParaRPr lang="en-US" sz="3000" b="1" dirty="0"/>
          </a:p>
          <a:p>
            <a:r>
              <a:rPr lang="en-US" sz="3000" b="1" dirty="0"/>
              <a:t>Prof. Leela Rakesh (Computational Advisor )</a:t>
            </a:r>
            <a:br>
              <a:rPr lang="en-US" sz="3000" b="1" dirty="0"/>
            </a:br>
            <a:r>
              <a:rPr lang="en-US" sz="3000" b="1" dirty="0"/>
              <a:t>Department of Mathematics- Applied Mathematics and  Multiscale Polymer Dynamics Group</a:t>
            </a:r>
          </a:p>
          <a:p>
            <a:endParaRPr lang="en-US" sz="3200" b="1" dirty="0"/>
          </a:p>
          <a:p>
            <a:pPr>
              <a:buNone/>
            </a:pPr>
            <a:r>
              <a:rPr lang="en-US" sz="3200" b="1" i="1" dirty="0"/>
              <a:t>"Developing predictive models of complex fluids and advanced polymer materials through experiments, molecular dynamics, coarse-grained simulations, and continuum-scale modeling”</a:t>
            </a:r>
            <a:endParaRPr lang="en-US" sz="3200" b="1" dirty="0"/>
          </a:p>
          <a:p>
            <a:r>
              <a:rPr lang="en-US" b="1" dirty="0"/>
              <a:t> </a:t>
            </a:r>
            <a:r>
              <a:rPr lang="en-US" b="1" dirty="0">
                <a:solidFill>
                  <a:schemeClr val="accent3"/>
                </a:solidFill>
                <a:highlight>
                  <a:srgbClr val="800000"/>
                </a:highlight>
              </a:rPr>
              <a:t>Central Michigan 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  <a:highlight>
                  <a:srgbClr val="FFFF00"/>
                </a:highlight>
              </a:rPr>
              <a:t>University</a:t>
            </a:r>
            <a: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Mt. Pleasant, Michigan 48859</a:t>
            </a:r>
            <a:br>
              <a:rPr lang="en-US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en-US" b="1" dirty="0"/>
              <a:t>Email: </a:t>
            </a:r>
            <a:r>
              <a:rPr lang="en-US" b="1" dirty="0">
                <a:hlinkClick r:id="rId3"/>
              </a:rPr>
              <a:t>rakes1L@cmich.edu</a:t>
            </a:r>
            <a:endParaRPr lang="en-US" b="1" dirty="0"/>
          </a:p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3469ABB-E499-4887-6E63-D83C50B52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937196"/>
              </p:ext>
            </p:extLst>
          </p:nvPr>
        </p:nvGraphicFramePr>
        <p:xfrm>
          <a:off x="20934947" y="10221057"/>
          <a:ext cx="2750295" cy="2628669"/>
        </p:xfrm>
        <a:graphic>
          <a:graphicData uri="http://schemas.openxmlformats.org/drawingml/2006/table">
            <a:tbl>
              <a:tblPr/>
              <a:tblGrid>
                <a:gridCol w="2750295">
                  <a:extLst>
                    <a:ext uri="{9D8B030D-6E8A-4147-A177-3AD203B41FA5}">
                      <a16:colId xmlns:a16="http://schemas.microsoft.com/office/drawing/2014/main" val="2885439239"/>
                    </a:ext>
                  </a:extLst>
                </a:gridCol>
              </a:tblGrid>
              <a:tr h="20495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b="1" dirty="0"/>
                        <a:t>Central Michigan Chippewas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929477"/>
                  </a:ext>
                </a:extLst>
              </a:tr>
              <a:tr h="31249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289572"/>
                  </a:ext>
                </a:extLst>
              </a:tr>
            </a:tbl>
          </a:graphicData>
        </a:graphic>
      </p:graphicFrame>
      <p:pic>
        <p:nvPicPr>
          <p:cNvPr id="2049" name="Picture 1" descr="Logo">
            <a:extLst>
              <a:ext uri="{FF2B5EF4-FFF2-40B4-BE49-F238E27FC236}">
                <a16:creationId xmlns:a16="http://schemas.microsoft.com/office/drawing/2014/main" id="{B7915C1A-867F-9184-0081-D0612B441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8117" y="10920816"/>
            <a:ext cx="115366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B980AB-4F5F-F9BC-5D64-9507D967E2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08682" y="3140124"/>
            <a:ext cx="6576560" cy="43142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55A781-8F2E-64AB-9514-AD4762471E0F}"/>
              </a:ext>
            </a:extLst>
          </p:cNvPr>
          <p:cNvSpPr txBox="1"/>
          <p:nvPr/>
        </p:nvSpPr>
        <p:spPr>
          <a:xfrm>
            <a:off x="-71346" y="12422343"/>
            <a:ext cx="6413302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413897411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5EE53E8-AF9D-5D72-86A3-7C90B3E3B2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9507" y="2855559"/>
            <a:ext cx="7711293" cy="452590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B404D54-3CAA-EE38-6B7A-C5EADA5549D9}"/>
              </a:ext>
            </a:extLst>
          </p:cNvPr>
          <p:cNvSpPr txBox="1"/>
          <p:nvPr/>
        </p:nvSpPr>
        <p:spPr>
          <a:xfrm>
            <a:off x="2552358" y="7922472"/>
            <a:ext cx="9317182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2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7: Radius of gyration of fluorine atoms in 8L at 300K, 400K, 500K.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DB2311-12DE-638C-1C87-88E0EF572A51}"/>
              </a:ext>
            </a:extLst>
          </p:cNvPr>
          <p:cNvSpPr txBox="1"/>
          <p:nvPr/>
        </p:nvSpPr>
        <p:spPr>
          <a:xfrm>
            <a:off x="14446075" y="7922471"/>
            <a:ext cx="9317182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2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8: Radius of gyration of fluorine atoms in 8L4B at 300K, 400K, 500K.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6514BB-9BDA-B6AB-A800-2C6850FF0035}"/>
              </a:ext>
            </a:extLst>
          </p:cNvPr>
          <p:cNvSpPr txBox="1"/>
          <p:nvPr/>
        </p:nvSpPr>
        <p:spPr>
          <a:xfrm>
            <a:off x="-27358" y="12372240"/>
            <a:ext cx="6438354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8D6543-66AA-F4DB-F2DE-B4EE3EE80E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303" y="2855559"/>
            <a:ext cx="7711293" cy="4525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688936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E94E645-EDF8-0C5F-353B-869F93FAF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003" y="2223653"/>
            <a:ext cx="16675994" cy="993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46152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42A6E2-22EF-9412-4481-850E7528C1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9021" y="1949115"/>
            <a:ext cx="23605957" cy="11766885"/>
          </a:xfrm>
        </p:spPr>
        <p:txBody>
          <a:bodyPr/>
          <a:lstStyle/>
          <a:p>
            <a:r>
              <a:rPr lang="en-US" dirty="0"/>
              <a:t>Today's presentation follows six key steps: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The Problem</a:t>
            </a: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dirty="0"/>
              <a:t>Why current proton exchange membranes limit fuel cell performance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Motivation</a:t>
            </a: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dirty="0"/>
              <a:t>Why understanding polymer architecture is important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Research Questions</a:t>
            </a:r>
            <a:r>
              <a:rPr lang="en-US" b="1" dirty="0">
                <a:sym typeface="Wingdings" panose="05000000000000000000" pitchFamily="2" charset="2"/>
              </a:rPr>
              <a:t> </a:t>
            </a:r>
            <a:r>
              <a:rPr lang="en-US" dirty="0"/>
              <a:t>What molecular properties are we trying to understand?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Molecular Dynamics Simulations</a:t>
            </a:r>
            <a:endParaRPr lang="en-US" dirty="0"/>
          </a:p>
          <a:p>
            <a:pPr marL="685800" lvl="1" indent="-685800">
              <a:buFont typeface="Courier New" panose="02070309020205020404" pitchFamily="49" charset="0"/>
              <a:buChar char="o"/>
            </a:pPr>
            <a:r>
              <a:rPr lang="en-US" dirty="0"/>
              <a:t>How computational modeling was used to investigate the polymers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Key Results</a:t>
            </a:r>
            <a:endParaRPr lang="en-US" dirty="0"/>
          </a:p>
          <a:p>
            <a:pPr marL="685800" lvl="1" indent="-685800">
              <a:buFont typeface="Courier New" panose="02070309020205020404" pitchFamily="49" charset="0"/>
              <a:buChar char="o"/>
            </a:pPr>
            <a:r>
              <a:rPr lang="en-US" dirty="0"/>
              <a:t>Glass transition temperature (Tg)</a:t>
            </a:r>
          </a:p>
          <a:p>
            <a:pPr marL="685800" lvl="1" indent="-685800">
              <a:buFont typeface="Courier New" panose="02070309020205020404" pitchFamily="49" charset="0"/>
              <a:buChar char="o"/>
            </a:pPr>
            <a:r>
              <a:rPr lang="en-US" dirty="0"/>
              <a:t>Molecular packing (RDF)</a:t>
            </a: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dirty="0"/>
              <a:t>Chain conformation (Rg)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Engineering Impact</a:t>
            </a:r>
            <a:endParaRPr lang="en-US" dirty="0"/>
          </a:p>
          <a:p>
            <a:pPr marL="685800" lvl="1" indent="-685800">
              <a:buFont typeface="Courier New" panose="02070309020205020404" pitchFamily="49" charset="0"/>
              <a:buChar char="o"/>
            </a:pPr>
            <a:r>
              <a:rPr lang="en-US" dirty="0"/>
              <a:t>How these findings guide the design of future high-temperature proton exchange membranes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Conclusions and Future Work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625D2-FF0E-9699-EE05-559CE20633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021" y="-45393"/>
            <a:ext cx="16647695" cy="1176361"/>
          </a:xfrm>
        </p:spPr>
        <p:txBody>
          <a:bodyPr/>
          <a:lstStyle/>
          <a:p>
            <a:r>
              <a:rPr lang="en-US" dirty="0"/>
              <a:t>Presentation Roadmap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6707E6-5E07-04CF-C9F8-1AEFA1BC1C08}"/>
              </a:ext>
            </a:extLst>
          </p:cNvPr>
          <p:cNvSpPr txBox="1"/>
          <p:nvPr/>
        </p:nvSpPr>
        <p:spPr>
          <a:xfrm>
            <a:off x="17924745" y="12155192"/>
            <a:ext cx="6459255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8948140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F13817-A602-F966-769F-83864095A0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219" y="1421142"/>
            <a:ext cx="13779791" cy="12537189"/>
          </a:xfrm>
        </p:spPr>
        <p:txBody>
          <a:bodyPr/>
          <a:lstStyle/>
          <a:p>
            <a:endParaRPr lang="en-US" b="1" dirty="0"/>
          </a:p>
          <a:p>
            <a:r>
              <a:rPr lang="en-US" b="1" dirty="0"/>
              <a:t>Hydrogen Fuel Cells Need Better Polymer Membranes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Hydrogen fuel cells produce electricity with water as the only by-product.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Membrane properties determine efficiency, durability, and operating temperature.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Designing better polymer electrolytes requires understanding molecular structure.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653099-8BCA-638E-DA50-DA5B77DF44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2"/>
            <a:ext cx="13127502" cy="1182210"/>
          </a:xfrm>
        </p:spPr>
        <p:txBody>
          <a:bodyPr/>
          <a:lstStyle/>
          <a:p>
            <a:r>
              <a:rPr lang="en-US" dirty="0"/>
              <a:t>Motivation? 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F869DB-C27E-6CB2-2BFC-90F0C7315F0E}"/>
              </a:ext>
            </a:extLst>
          </p:cNvPr>
          <p:cNvSpPr txBox="1"/>
          <p:nvPr/>
        </p:nvSpPr>
        <p:spPr>
          <a:xfrm>
            <a:off x="15590337" y="9085364"/>
            <a:ext cx="7908831" cy="27084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Figure 1:</a:t>
            </a:r>
            <a:r>
              <a:rPr kumimoji="0" lang="en-US" sz="3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Schematic of a proton exchange membrane fuel cell highlighting the polymer electrolyte membrane controlling proton transport between electrodes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CC02F9-2C9B-29FB-BDD0-A19D84C4C8B4}"/>
              </a:ext>
            </a:extLst>
          </p:cNvPr>
          <p:cNvSpPr txBox="1"/>
          <p:nvPr/>
        </p:nvSpPr>
        <p:spPr>
          <a:xfrm>
            <a:off x="715617" y="8746854"/>
            <a:ext cx="13127502" cy="3795911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Key Message </a:t>
            </a:r>
          </a:p>
          <a:p>
            <a:pPr algn="l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Developing better proton exchange membranes is essential for more efficient, lighter, and more durable hydrogen fuel cell systems.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54975-722C-ED56-487C-6CABB4BE2635}"/>
              </a:ext>
            </a:extLst>
          </p:cNvPr>
          <p:cNvSpPr txBox="1"/>
          <p:nvPr/>
        </p:nvSpPr>
        <p:spPr>
          <a:xfrm>
            <a:off x="17636645" y="12115841"/>
            <a:ext cx="701485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9246BE-0F2A-0AC2-2CC5-C850B3AC6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5408" y="2493819"/>
            <a:ext cx="9489585" cy="626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38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7C24A5-F823-F521-9296-99FF70492D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3477" y="1358522"/>
            <a:ext cx="15379497" cy="11555546"/>
          </a:xfrm>
        </p:spPr>
        <p:txBody>
          <a:bodyPr/>
          <a:lstStyle/>
          <a:p>
            <a:r>
              <a:rPr lang="en-US" sz="4200" b="1" dirty="0"/>
              <a:t>Scientific Problem: How does polymer architecture influence the structure and dynamics of high-temperature proton exchange membranes (PEMs)?</a:t>
            </a:r>
            <a:endParaRPr lang="en-US" sz="4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b="1" dirty="0"/>
              <a:t>Branching</a:t>
            </a:r>
            <a:r>
              <a:rPr lang="en-US" sz="4200" dirty="0"/>
              <a:t> modifies chain flexibility and free volume.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b="1" dirty="0"/>
              <a:t>Imidazole functionalization</a:t>
            </a:r>
            <a:r>
              <a:rPr lang="en-US" sz="4200" dirty="0"/>
              <a:t> introduces proton-conducting sites and new intermolecular interactions.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dirty="0"/>
              <a:t>The combined influence of these structural modifications on membrane behavior remains poorly understood. </a:t>
            </a:r>
          </a:p>
          <a:p>
            <a:r>
              <a:rPr lang="en-US" sz="4200" b="1" dirty="0"/>
              <a:t>Research Questions: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b="1" dirty="0"/>
              <a:t>How do branching and imidazole functionalization affect the glass transition temperature (Tg)?</a:t>
            </a:r>
            <a:r>
              <a:rPr lang="en-US" sz="4200" dirty="0"/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b="1" dirty="0"/>
              <a:t>How do they influence molecular packing and local structure?</a:t>
            </a:r>
            <a:r>
              <a:rPr lang="en-US" sz="4200" dirty="0"/>
              <a:t>   (Radial Distribution Function- RDF)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b="1" dirty="0"/>
              <a:t>How do they alter polymer chain conformation and molecular mobility?</a:t>
            </a:r>
            <a:r>
              <a:rPr lang="en-US" sz="4200" dirty="0"/>
              <a:t>  (Radius of Gyration- </a:t>
            </a:r>
            <a:r>
              <a:rPr lang="en-US" sz="4200" dirty="0" err="1"/>
              <a:t>Rg</a:t>
            </a:r>
            <a:r>
              <a:rPr lang="en-US" sz="4200" dirty="0"/>
              <a:t>)</a:t>
            </a:r>
          </a:p>
          <a:p>
            <a:r>
              <a:rPr lang="en-US" sz="4200" b="1" dirty="0"/>
              <a:t>Effect of Molecular Mobility (MSD)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200" b="1" dirty="0"/>
              <a:t>What are the implications for proton transport in dry high-temperature polymer electrolytes?</a:t>
            </a:r>
            <a:endParaRPr lang="en-US" sz="4200" dirty="0"/>
          </a:p>
          <a:p>
            <a:endParaRPr lang="en-US" sz="4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C7ED6-6361-1040-A592-07C931DEE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3477" y="159026"/>
            <a:ext cx="16969758" cy="819848"/>
          </a:xfrm>
        </p:spPr>
        <p:txBody>
          <a:bodyPr/>
          <a:lstStyle/>
          <a:p>
            <a:r>
              <a:rPr lang="en-US" sz="6000" dirty="0"/>
              <a:t>Scientific Problem &amp; Research Questions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BC9A75-E1C3-BB18-3E0A-C3D73684D2EA}"/>
              </a:ext>
            </a:extLst>
          </p:cNvPr>
          <p:cNvSpPr txBox="1"/>
          <p:nvPr/>
        </p:nvSpPr>
        <p:spPr>
          <a:xfrm>
            <a:off x="17174817" y="2749183"/>
            <a:ext cx="6745706" cy="8217634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buNone/>
            </a:pPr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Key Message </a:t>
            </a:r>
          </a:p>
          <a:p>
            <a:pPr algn="l">
              <a:buNone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Understanding the relationship between polymer architecture, molecular dynamics, and structure is essential for designing high-performance proton-conducting membranes.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82BD-DFCC-8395-764C-1B7C8A4762C6}"/>
              </a:ext>
            </a:extLst>
          </p:cNvPr>
          <p:cNvSpPr txBox="1"/>
          <p:nvPr/>
        </p:nvSpPr>
        <p:spPr>
          <a:xfrm>
            <a:off x="17974850" y="12152351"/>
            <a:ext cx="6409150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/>
              <a:t>DISTRIBUTION STATEMENT A. </a:t>
            </a:r>
          </a:p>
          <a:p>
            <a:r>
              <a:rPr lang="en-US" sz="1600" dirty="0"/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11908244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E5C341-1ABD-CED2-7F61-1831F2F26B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4" y="1825660"/>
            <a:ext cx="21607669" cy="11192507"/>
          </a:xfrm>
        </p:spPr>
        <p:txBody>
          <a:bodyPr lIns="0" tIns="0" rIns="0" bIns="0" anchor="t">
            <a:normAutofit/>
          </a:bodyPr>
          <a:lstStyle/>
          <a:p>
            <a:pPr>
              <a:buNone/>
            </a:pPr>
            <a:r>
              <a:rPr lang="en-US" b="1" dirty="0"/>
              <a:t>Using Molecular Simulations to Accelerate Membrane Design</a:t>
            </a:r>
          </a:p>
          <a:p>
            <a:r>
              <a:rPr lang="en-US" b="1" dirty="0"/>
              <a:t>Engineering Motivation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Traditional experimental development requires significant time and cost because each new polymer must be synthesized and tested individually.</a:t>
            </a:r>
          </a:p>
          <a:p>
            <a:pPr>
              <a:buNone/>
            </a:pPr>
            <a:r>
              <a:rPr lang="en-US" b="1" dirty="0"/>
              <a:t>Molecular dynamics simulations allow us to: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Predict polymer behavior before synthesis.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Evaluate the effect of branching and functionalization independently.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Understand molecular mobility, packing, and structural organization.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Identify promising membrane architectures before experimental validation.</a:t>
            </a:r>
          </a:p>
          <a:p>
            <a:pPr>
              <a:buNone/>
            </a:pPr>
            <a:r>
              <a:rPr lang="en-US" b="1" dirty="0"/>
              <a:t>Benefits for Fuel Cell Development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 Faster material discovery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 Reduced experimental cost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 Improved membrane durability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 Better high-temperature performance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 Guidance for future polymer synthesis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2B73D-9902-0A99-833A-0A763ECA9F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3234" y="244818"/>
            <a:ext cx="14194302" cy="1036416"/>
          </a:xfrm>
        </p:spPr>
        <p:txBody>
          <a:bodyPr>
            <a:normAutofit fontScale="92500" lnSpcReduction="20000"/>
          </a:bodyPr>
          <a:lstStyle/>
          <a:p>
            <a:r>
              <a:rPr lang="en-US" sz="7800" dirty="0"/>
              <a:t>Why This Research Matters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B71609-6498-726C-92A4-96329B7FE518}"/>
              </a:ext>
            </a:extLst>
          </p:cNvPr>
          <p:cNvSpPr txBox="1"/>
          <p:nvPr/>
        </p:nvSpPr>
        <p:spPr>
          <a:xfrm>
            <a:off x="13658998" y="8710382"/>
            <a:ext cx="9683261" cy="3057247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Key Message</a:t>
            </a:r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Simulation guides experiments by identifying the most promising polymer designs.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25F34A-DB3D-418E-9619-05B804923841}"/>
              </a:ext>
            </a:extLst>
          </p:cNvPr>
          <p:cNvSpPr txBox="1"/>
          <p:nvPr/>
        </p:nvSpPr>
        <p:spPr>
          <a:xfrm>
            <a:off x="17860390" y="12100510"/>
            <a:ext cx="6523610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16198687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E7780A-C7EF-BD15-800A-83EAA32F18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4695" y="2504660"/>
            <a:ext cx="24119305" cy="10603483"/>
          </a:xfrm>
        </p:spPr>
        <p:txBody>
          <a:bodyPr/>
          <a:lstStyle/>
          <a:p>
            <a:r>
              <a:rPr lang="en-US" b="1" dirty="0"/>
              <a:t>Molecular Architecture Control for Enhanced Proton Transport Design Challenges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High-temp. (150-180 °C), anhydrous proton transport requires new polymer architectures beyond conventional hydrated PEMs.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Polymer structure must balance: Proton-conducting functionality; Chain mobility; Thermal stability; Phase-separated morphology </a:t>
            </a:r>
          </a:p>
          <a:p>
            <a:endParaRPr lang="en-US" sz="2800" dirty="0"/>
          </a:p>
          <a:p>
            <a:r>
              <a:rPr lang="en-US" b="1" dirty="0"/>
              <a:t>Polymer Design Approach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Develop fluorinated aromatic polymer backbones for high thermal and chemical stability.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Introduce proton-conducting groups (e.g., sulfone group/imidazole-based functionalities).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Tune: Backbone rigidity and flexibility; functional group density, polymer architecture and morphology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CF0CD-FF1F-DCF0-F11D-1001BCB9C2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4695" y="497349"/>
            <a:ext cx="15936088" cy="1857155"/>
          </a:xfrm>
        </p:spPr>
        <p:txBody>
          <a:bodyPr/>
          <a:lstStyle/>
          <a:p>
            <a:r>
              <a:rPr lang="en-US" sz="6000" dirty="0"/>
              <a:t>Polymer Design Strategy for High-Temperature Proton Exchange Membranes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EE4CF6-C30E-072C-49BB-24212237AB4A}"/>
              </a:ext>
            </a:extLst>
          </p:cNvPr>
          <p:cNvSpPr txBox="1"/>
          <p:nvPr/>
        </p:nvSpPr>
        <p:spPr>
          <a:xfrm>
            <a:off x="3013008" y="9786705"/>
            <a:ext cx="19146079" cy="2318583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Goal: 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Create polymer architectures that promote continuous proton transport pathways while maintaining mechanical and thermal stability.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4C00D6-6DB0-5BE3-B3DC-A2B93CEA56A3}"/>
              </a:ext>
            </a:extLst>
          </p:cNvPr>
          <p:cNvSpPr txBox="1"/>
          <p:nvPr/>
        </p:nvSpPr>
        <p:spPr>
          <a:xfrm>
            <a:off x="17924745" y="12105288"/>
            <a:ext cx="6459255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22334334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F529A5-A8B7-66E9-7E9A-AD60E4B433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1625" y="2479920"/>
            <a:ext cx="23766379" cy="10225427"/>
          </a:xfrm>
        </p:spPr>
        <p:txBody>
          <a:bodyPr/>
          <a:lstStyle/>
          <a:p>
            <a:pPr>
              <a:buNone/>
            </a:pPr>
            <a:r>
              <a:rPr lang="en-US" b="1" i="1" dirty="0"/>
              <a:t>Predicting Polymer Structure, Dynamics, and Performance Before Synthesis</a:t>
            </a:r>
            <a:endParaRPr lang="en-US" b="1" dirty="0"/>
          </a:p>
          <a:p>
            <a:pPr>
              <a:buNone/>
            </a:pPr>
            <a:r>
              <a:rPr lang="en-US" b="1" dirty="0"/>
              <a:t>Computational Modeling Approach: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Molecular Simulation Platform: Software: BIOVIA Materials Studio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Force Field: COMPASS  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Simulation Conditions: Temperature: 300-500 K;  NPT Ensemble </a:t>
            </a:r>
          </a:p>
          <a:p>
            <a:pPr>
              <a:buNone/>
            </a:pPr>
            <a:r>
              <a:rPr lang="en-US" sz="5400" b="1" dirty="0"/>
              <a:t>Simulation Workflow:  </a:t>
            </a:r>
            <a:r>
              <a:rPr lang="en-US" dirty="0"/>
              <a:t>Polymer Model Construction→ Energy Minimization→ Equilibration→ Production Molecular Dynamics Simulation→ Trajectory Analysis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5400" b="1" dirty="0"/>
              <a:t>Predicted Polymer Properties: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400" dirty="0"/>
              <a:t>  </a:t>
            </a:r>
            <a:r>
              <a:rPr lang="en-US" dirty="0"/>
              <a:t>Glass transition temperature (</a:t>
            </a:r>
            <a:r>
              <a:rPr lang="en-US" dirty="0" err="1"/>
              <a:t>Tg</a:t>
            </a:r>
            <a:r>
              <a:rPr lang="en-US" dirty="0"/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 Chain mobility and diffusion behavior (MSD)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 Molecular interactions (RDF)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 Chain conformation (Rg)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 Structural organization and phase behavior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5C4276-16BD-7C05-C46B-14AC7CC29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5996" y="163603"/>
            <a:ext cx="16330864" cy="2167385"/>
          </a:xfrm>
        </p:spPr>
        <p:txBody>
          <a:bodyPr/>
          <a:lstStyle/>
          <a:p>
            <a:r>
              <a:rPr lang="en-US" dirty="0"/>
              <a:t>Computational Modeling and Simulation – Guided Polymer Design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AA435-A2EE-BB78-84E4-A9623BBC8F11}"/>
              </a:ext>
            </a:extLst>
          </p:cNvPr>
          <p:cNvSpPr txBox="1"/>
          <p:nvPr/>
        </p:nvSpPr>
        <p:spPr>
          <a:xfrm>
            <a:off x="17835338" y="12120572"/>
            <a:ext cx="6548662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22186353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006265-7D49-8963-4AED-22D1798526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691" y="2804712"/>
            <a:ext cx="15785431" cy="10608929"/>
          </a:xfrm>
        </p:spPr>
        <p:txBody>
          <a:bodyPr/>
          <a:lstStyle/>
          <a:p>
            <a:r>
              <a:rPr lang="en-US" sz="5400" b="1" dirty="0"/>
              <a:t>Accelerating Polymer Discovery Through Modeling and Experiments</a:t>
            </a:r>
          </a:p>
          <a:p>
            <a:r>
              <a:rPr lang="en-US" b="1" dirty="0"/>
              <a:t>Simulation-Guided Screening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Compare polymer architectures before synthesis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Identify promising structures with optimal chain mobility, stable morphology 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Efficient proton transport pathways </a:t>
            </a:r>
          </a:p>
          <a:p>
            <a:r>
              <a:rPr lang="en-US" b="1" dirty="0"/>
              <a:t>Experimental Validation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Thermal properties:  DSC and DMA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Morphology and phase structure: X-ray scattering, neutron scattering, SAXS/light scattering.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Material performance: polymer synthesis, proton conductivity and fuel cell testing 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BE4C6-35A0-4CE4-30FC-54CD750D75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5691" y="0"/>
            <a:ext cx="17108906" cy="2074055"/>
          </a:xfrm>
        </p:spPr>
        <p:txBody>
          <a:bodyPr/>
          <a:lstStyle/>
          <a:p>
            <a:r>
              <a:rPr lang="en-US" dirty="0"/>
              <a:t>From Simulation Predictions to Material Validation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545C3-1CDC-7C0F-E8B1-8645E65B1186}"/>
              </a:ext>
            </a:extLst>
          </p:cNvPr>
          <p:cNvSpPr txBox="1"/>
          <p:nvPr/>
        </p:nvSpPr>
        <p:spPr>
          <a:xfrm>
            <a:off x="16383001" y="3395513"/>
            <a:ext cx="7729329" cy="6093976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u="sng" dirty="0">
                <a:solidFill>
                  <a:srgbClr val="000000">
                    <a:lumMod val="95000"/>
                    <a:lumOff val="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Key </a:t>
            </a:r>
            <a:r>
              <a:rPr kumimoji="0" lang="en-US" sz="5400" b="1" i="0" u="sng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Message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  <a:sym typeface="Helvetica Light"/>
            </a:endParaRPr>
          </a:p>
          <a:p>
            <a:pPr marL="0" marR="0" lvl="0" indent="0" algn="l" defTabSz="8255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rPr>
              <a:t>Computational modeling narrows the polymer design space and guides experimental efforts toward high-performance high-temperature PEM materials.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3119CA-F66E-F731-3969-B3175410F290}"/>
              </a:ext>
            </a:extLst>
          </p:cNvPr>
          <p:cNvSpPr txBox="1"/>
          <p:nvPr/>
        </p:nvSpPr>
        <p:spPr>
          <a:xfrm>
            <a:off x="17985652" y="12130989"/>
            <a:ext cx="6398348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#10934</a:t>
            </a:r>
          </a:p>
        </p:txBody>
      </p:sp>
    </p:spTree>
    <p:extLst>
      <p:ext uri="{BB962C8B-B14F-4D97-AF65-F5344CB8AC3E}">
        <p14:creationId xmlns:p14="http://schemas.microsoft.com/office/powerpoint/2010/main" val="36259712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0BC4EA-38D3-4AB3-A772-E9C427E988CE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5B47D03-23E7-4C88-841B-2F27E6791A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B43A13-A2EC-4531-83D7-1EA20496B81B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30184</TotalTime>
  <Words>2650</Words>
  <Application>Microsoft Office PowerPoint</Application>
  <PresentationFormat>Custom</PresentationFormat>
  <Paragraphs>309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Cambria Math</vt:lpstr>
      <vt:lpstr>Courier New</vt:lpstr>
      <vt:lpstr>Helvetica Light</vt:lpstr>
      <vt:lpstr>Helvetica Neue</vt:lpstr>
      <vt:lpstr>Times New Roman</vt:lpstr>
      <vt:lpstr>Wingdings</vt:lpstr>
      <vt:lpstr>1_White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Alim, Twaha Imtiaz</cp:lastModifiedBy>
  <cp:revision>492</cp:revision>
  <dcterms:modified xsi:type="dcterms:W3CDTF">2026-08-11T13:50:19Z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